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Noto Sans TC"/>
      <p:regular r:id="rId59"/>
      <p:bold r:id="rId60"/>
    </p:embeddedFont>
    <p:embeddedFont>
      <p:font typeface="Comfortaa Medium"/>
      <p:regular r:id="rId61"/>
      <p:bold r:id="rId62"/>
    </p:embeddedFont>
    <p:embeddedFont>
      <p:font typeface="Comfortaa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omfortaaMedium-bold.fntdata"/><Relationship Id="rId61" Type="http://schemas.openxmlformats.org/officeDocument/2006/relationships/font" Target="fonts/ComfortaaMedium-regular.fntdata"/><Relationship Id="rId20" Type="http://schemas.openxmlformats.org/officeDocument/2006/relationships/slide" Target="slides/slide15.xml"/><Relationship Id="rId64" Type="http://schemas.openxmlformats.org/officeDocument/2006/relationships/font" Target="fonts/Comfortaa-bold.fntdata"/><Relationship Id="rId63" Type="http://schemas.openxmlformats.org/officeDocument/2006/relationships/font" Target="fonts/Comfortaa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otoSansTC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NotoSansTC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ed491e69c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3ed491e69c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ed491e69c_5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ed491e69c_5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56c4aecd1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56c4aecd1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ed491e69c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3ed491e69c_2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f05a63f8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3f05a63f8a_2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ed491e69c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3ed491e69c_5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f05a63f8a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3f05a63f8a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f05a63f8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3f05a63f8a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ed491e69c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3ed491e69c_5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ed491e69c_4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3ed491e69c_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ef27ec7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3ef27ec7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d491e69c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3ed491e69c_2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efcaabb3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efcaabb3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f0d606df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3f0d606df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56c4aecd1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356c4aecd1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56c4aecd1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56c4aecd1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56c4aecd1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56c4aecd1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56c4aecd1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356c4aecd1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3ed491e69c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3ed491e69c_2_3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ed491e69c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3ed491e69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3ed491e69c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3ed491e69c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ed491e69c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ed491e69c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ed491e69c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3ed491e69c_2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ed491e69c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3ed491e69c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ed491e69c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ed491e69c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3ed491e69c_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3ed491e69c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3ed491e69c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3ed491e69c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3ed491e69c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3ed491e69c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3ed491e69c_4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3ed491e69c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3ed491e69c_4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3ed491e69c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3efd366c2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3efd366c2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3ed491e69c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3ed491e69c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3ed491e69c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33ed491e69c_2_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efd366c2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3efd366c2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3ed491e69c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3ed491e69c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3ed491e69c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3ed491e69c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3ed491e69c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3ed491e69c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3ed491e69c_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3ed491e69c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3ed491e69c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3ed491e69c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8ce53b5be7240c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8ce53b5be7240c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6218d63397056bc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6218d63397056bc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b2c503717be82a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b2c503717be82a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b2c503717be82a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b2c503717be82a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a98173f285a06e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a98173f285a06e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ed491e69c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ed491e69c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3efd366c2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3efd366c2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b2c503717be82a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b2c503717be82a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b2c503717be82a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b2c503717be82a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3f0d606d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3f0d606d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f05a63f8a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f05a63f8a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efd366c2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efd366c2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ed491e69c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ed491e69c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ed491e69c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ed491e69c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3.jp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3.jp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3.jpg"/><Relationship Id="rId7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52.png"/><Relationship Id="rId6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70.png"/><Relationship Id="rId5" Type="http://schemas.openxmlformats.org/officeDocument/2006/relationships/image" Target="../media/image41.png"/><Relationship Id="rId6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65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62.png"/><Relationship Id="rId5" Type="http://schemas.openxmlformats.org/officeDocument/2006/relationships/image" Target="../media/image54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Relationship Id="rId4" Type="http://schemas.openxmlformats.org/officeDocument/2006/relationships/image" Target="../media/image84.png"/><Relationship Id="rId5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7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3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0.png"/><Relationship Id="rId4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Relationship Id="rId4" Type="http://schemas.openxmlformats.org/officeDocument/2006/relationships/image" Target="../media/image8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Relationship Id="rId4" Type="http://schemas.openxmlformats.org/officeDocument/2006/relationships/image" Target="../media/image88.png"/><Relationship Id="rId5" Type="http://schemas.openxmlformats.org/officeDocument/2006/relationships/image" Target="../media/image5.png"/><Relationship Id="rId6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png"/><Relationship Id="rId4" Type="http://schemas.openxmlformats.org/officeDocument/2006/relationships/image" Target="../media/image97.png"/><Relationship Id="rId5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95.png"/><Relationship Id="rId5" Type="http://schemas.openxmlformats.org/officeDocument/2006/relationships/image" Target="../media/image8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9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0.png"/><Relationship Id="rId4" Type="http://schemas.openxmlformats.org/officeDocument/2006/relationships/image" Target="../media/image9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4.jpg"/><Relationship Id="rId4" Type="http://schemas.openxmlformats.org/officeDocument/2006/relationships/image" Target="../media/image49.png"/><Relationship Id="rId5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0.jpg"/><Relationship Id="rId4" Type="http://schemas.openxmlformats.org/officeDocument/2006/relationships/image" Target="../media/image8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4.jpg"/><Relationship Id="rId4" Type="http://schemas.openxmlformats.org/officeDocument/2006/relationships/image" Target="../media/image90.jpg"/><Relationship Id="rId5" Type="http://schemas.openxmlformats.org/officeDocument/2006/relationships/image" Target="../media/image10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Relationship Id="rId4" Type="http://schemas.openxmlformats.org/officeDocument/2006/relationships/image" Target="../media/image101.jpg"/><Relationship Id="rId5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7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6.png"/><Relationship Id="rId4" Type="http://schemas.openxmlformats.org/officeDocument/2006/relationships/image" Target="../media/image8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1331653" y="-701401"/>
            <a:ext cx="7657681" cy="8544135"/>
          </a:xfrm>
          <a:custGeom>
            <a:rect b="b" l="l" r="r" t="t"/>
            <a:pathLst>
              <a:path extrusionOk="0" h="17088270" w="15315362">
                <a:moveTo>
                  <a:pt x="0" y="0"/>
                </a:moveTo>
                <a:lnTo>
                  <a:pt x="15315361" y="0"/>
                </a:lnTo>
                <a:lnTo>
                  <a:pt x="15315361" y="17088270"/>
                </a:lnTo>
                <a:lnTo>
                  <a:pt x="0" y="17088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6349228" y="4247671"/>
            <a:ext cx="221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Presented by Group 27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89975" y="185025"/>
            <a:ext cx="53241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HK" sz="36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Introduction To Internet Application  Presentation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 rot="396597">
            <a:off x="5178975" y="-820171"/>
            <a:ext cx="6505115" cy="7792037"/>
          </a:xfrm>
          <a:custGeom>
            <a:rect b="b" l="l" r="r" t="t"/>
            <a:pathLst>
              <a:path extrusionOk="0" h="12899239" w="11093346">
                <a:moveTo>
                  <a:pt x="0" y="0"/>
                </a:moveTo>
                <a:lnTo>
                  <a:pt x="11093346" y="0"/>
                </a:lnTo>
                <a:lnTo>
                  <a:pt x="11093346" y="12899240"/>
                </a:lnTo>
                <a:lnTo>
                  <a:pt x="0" y="12899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34"/>
          <p:cNvSpPr txBox="1"/>
          <p:nvPr/>
        </p:nvSpPr>
        <p:spPr>
          <a:xfrm>
            <a:off x="1990800" y="1938450"/>
            <a:ext cx="51624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MAIN PAGE</a:t>
            </a:r>
            <a:endParaRPr sz="6000">
              <a:solidFill>
                <a:srgbClr val="604AB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-2864872" y="-1971751"/>
            <a:ext cx="7657681" cy="8544135"/>
          </a:xfrm>
          <a:custGeom>
            <a:rect b="b" l="l" r="r" t="t"/>
            <a:pathLst>
              <a:path extrusionOk="0" h="17088270" w="15315362">
                <a:moveTo>
                  <a:pt x="0" y="0"/>
                </a:moveTo>
                <a:lnTo>
                  <a:pt x="15315361" y="0"/>
                </a:lnTo>
                <a:lnTo>
                  <a:pt x="15315361" y="17088270"/>
                </a:lnTo>
                <a:lnTo>
                  <a:pt x="0" y="17088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4025"/>
            <a:ext cx="8839200" cy="42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/>
          <p:nvPr/>
        </p:nvSpPr>
        <p:spPr>
          <a:xfrm>
            <a:off x="0" y="4972050"/>
            <a:ext cx="9144000" cy="171450"/>
          </a:xfrm>
          <a:custGeom>
            <a:rect b="b" l="l" r="r" t="t"/>
            <a:pathLst>
              <a:path extrusionOk="0" h="342900" w="18288000">
                <a:moveTo>
                  <a:pt x="0" y="0"/>
                </a:moveTo>
                <a:lnTo>
                  <a:pt x="18288000" y="0"/>
                </a:lnTo>
                <a:lnTo>
                  <a:pt x="182880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631049" l="-6049" r="-3539" t="-2342515"/>
            </a:stretch>
          </a:blipFill>
          <a:ln>
            <a:noFill/>
          </a:ln>
        </p:spPr>
      </p:sp>
      <p:sp>
        <p:nvSpPr>
          <p:cNvPr id="235" name="Google Shape;235;p35"/>
          <p:cNvSpPr/>
          <p:nvPr/>
        </p:nvSpPr>
        <p:spPr>
          <a:xfrm rot="4173027">
            <a:off x="6582668" y="-2812348"/>
            <a:ext cx="2855116" cy="5422840"/>
          </a:xfrm>
          <a:custGeom>
            <a:rect b="b" l="l" r="r" t="t"/>
            <a:pathLst>
              <a:path extrusionOk="0"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0" y="1692588"/>
            <a:ext cx="8839200" cy="76790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514350" y="433400"/>
            <a:ext cx="439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0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Header Design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0" y="4972050"/>
            <a:ext cx="9144000" cy="171450"/>
          </a:xfrm>
          <a:custGeom>
            <a:rect b="b" l="l" r="r" t="t"/>
            <a:pathLst>
              <a:path extrusionOk="0" h="342900" w="18288000">
                <a:moveTo>
                  <a:pt x="0" y="0"/>
                </a:moveTo>
                <a:lnTo>
                  <a:pt x="18288000" y="0"/>
                </a:lnTo>
                <a:lnTo>
                  <a:pt x="182880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631049" l="-6049" r="-3539" t="-2342515"/>
            </a:stretch>
          </a:blipFill>
          <a:ln>
            <a:noFill/>
          </a:ln>
        </p:spPr>
      </p:sp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59210" l="5591" r="35366" t="8767"/>
          <a:stretch/>
        </p:blipFill>
        <p:spPr>
          <a:xfrm>
            <a:off x="173625" y="3444850"/>
            <a:ext cx="4057650" cy="11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/>
          <p:nvPr/>
        </p:nvSpPr>
        <p:spPr>
          <a:xfrm rot="5400000">
            <a:off x="7203404" y="-2157165"/>
            <a:ext cx="2856555" cy="5431536"/>
          </a:xfrm>
          <a:custGeom>
            <a:rect b="b" l="l" r="r" t="t"/>
            <a:pathLst>
              <a:path extrusionOk="0"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36"/>
          <p:cNvSpPr/>
          <p:nvPr/>
        </p:nvSpPr>
        <p:spPr>
          <a:xfrm>
            <a:off x="1045425" y="2195675"/>
            <a:ext cx="317400" cy="1180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7">
            <a:alphaModFix/>
          </a:blip>
          <a:srcRect b="13469" l="8159" r="972" t="40559"/>
          <a:stretch/>
        </p:blipFill>
        <p:spPr>
          <a:xfrm>
            <a:off x="4288100" y="2710400"/>
            <a:ext cx="4855900" cy="13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/>
          <p:nvPr/>
        </p:nvSpPr>
        <p:spPr>
          <a:xfrm>
            <a:off x="6630850" y="2195675"/>
            <a:ext cx="170400" cy="505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6063475" y="1633975"/>
            <a:ext cx="2540100" cy="47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1400" y="1229225"/>
            <a:ext cx="2257451" cy="13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>
            <a:off x="4329850" y="755550"/>
            <a:ext cx="976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0" y="1692588"/>
            <a:ext cx="8839200" cy="76790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514350" y="433400"/>
            <a:ext cx="42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0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Header Design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0" y="4972050"/>
            <a:ext cx="9144000" cy="171450"/>
          </a:xfrm>
          <a:custGeom>
            <a:rect b="b" l="l" r="r" t="t"/>
            <a:pathLst>
              <a:path extrusionOk="0" h="342900" w="18288000">
                <a:moveTo>
                  <a:pt x="0" y="0"/>
                </a:moveTo>
                <a:lnTo>
                  <a:pt x="18288000" y="0"/>
                </a:lnTo>
                <a:lnTo>
                  <a:pt x="182880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631049" l="-6049" r="-3539" t="-2342515"/>
            </a:stretch>
          </a:blipFill>
          <a:ln>
            <a:noFill/>
          </a:ln>
        </p:spPr>
      </p:sp>
      <p:sp>
        <p:nvSpPr>
          <p:cNvPr id="258" name="Google Shape;258;p37"/>
          <p:cNvSpPr/>
          <p:nvPr/>
        </p:nvSpPr>
        <p:spPr>
          <a:xfrm rot="5400000">
            <a:off x="7203404" y="-2157165"/>
            <a:ext cx="2856555" cy="5431536"/>
          </a:xfrm>
          <a:custGeom>
            <a:rect b="b" l="l" r="r" t="t"/>
            <a:pathLst>
              <a:path extrusionOk="0"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37"/>
          <p:cNvSpPr/>
          <p:nvPr/>
        </p:nvSpPr>
        <p:spPr>
          <a:xfrm rot="5400000">
            <a:off x="5574175" y="1692600"/>
            <a:ext cx="170400" cy="505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6063475" y="1633975"/>
            <a:ext cx="1439700" cy="47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4186" y="1255763"/>
            <a:ext cx="2241088" cy="35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/>
        </p:nvSpPr>
        <p:spPr>
          <a:xfrm>
            <a:off x="514350" y="433400"/>
            <a:ext cx="444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0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Header Design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7" name="Google Shape;267;p38"/>
          <p:cNvSpPr/>
          <p:nvPr/>
        </p:nvSpPr>
        <p:spPr>
          <a:xfrm>
            <a:off x="0" y="4972050"/>
            <a:ext cx="9144000" cy="171450"/>
          </a:xfrm>
          <a:custGeom>
            <a:rect b="b" l="l" r="r" t="t"/>
            <a:pathLst>
              <a:path extrusionOk="0" h="342900" w="18288000">
                <a:moveTo>
                  <a:pt x="0" y="0"/>
                </a:moveTo>
                <a:lnTo>
                  <a:pt x="18288000" y="0"/>
                </a:lnTo>
                <a:lnTo>
                  <a:pt x="182880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31049" l="-6049" r="-3539" t="-2342515"/>
            </a:stretch>
          </a:blipFill>
          <a:ln>
            <a:noFill/>
          </a:ln>
        </p:spPr>
      </p:sp>
      <p:sp>
        <p:nvSpPr>
          <p:cNvPr id="268" name="Google Shape;268;p38"/>
          <p:cNvSpPr/>
          <p:nvPr/>
        </p:nvSpPr>
        <p:spPr>
          <a:xfrm rot="5400000">
            <a:off x="7203404" y="-2157165"/>
            <a:ext cx="2856555" cy="5431536"/>
          </a:xfrm>
          <a:custGeom>
            <a:rect b="b" l="l" r="r" t="t"/>
            <a:pathLst>
              <a:path extrusionOk="0"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69" name="Google Shape;269;p38"/>
          <p:cNvPicPr preferRelativeResize="0"/>
          <p:nvPr/>
        </p:nvPicPr>
        <p:blipFill rotWithShape="1">
          <a:blip r:embed="rId5">
            <a:alphaModFix/>
          </a:blip>
          <a:srcRect b="0" l="-240" r="58760" t="0"/>
          <a:stretch/>
        </p:blipFill>
        <p:spPr>
          <a:xfrm>
            <a:off x="2351999" y="1413075"/>
            <a:ext cx="4594252" cy="9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0050" y="2612893"/>
            <a:ext cx="3299887" cy="220675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/>
          <p:nvPr/>
        </p:nvSpPr>
        <p:spPr>
          <a:xfrm rot="-5400000">
            <a:off x="3631875" y="2447850"/>
            <a:ext cx="1517700" cy="1765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/>
        </p:nvSpPr>
        <p:spPr>
          <a:xfrm>
            <a:off x="514350" y="433400"/>
            <a:ext cx="447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0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Header Design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0" y="4972050"/>
            <a:ext cx="9144000" cy="171450"/>
          </a:xfrm>
          <a:custGeom>
            <a:rect b="b" l="l" r="r" t="t"/>
            <a:pathLst>
              <a:path extrusionOk="0" h="342900" w="18288000">
                <a:moveTo>
                  <a:pt x="0" y="0"/>
                </a:moveTo>
                <a:lnTo>
                  <a:pt x="18288000" y="0"/>
                </a:lnTo>
                <a:lnTo>
                  <a:pt x="182880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31049" l="-6049" r="-3539" t="-2342515"/>
            </a:stretch>
          </a:blipFill>
          <a:ln>
            <a:noFill/>
          </a:ln>
        </p:spPr>
      </p:sp>
      <p:pic>
        <p:nvPicPr>
          <p:cNvPr id="278" name="Google Shape;278;p39"/>
          <p:cNvPicPr preferRelativeResize="0"/>
          <p:nvPr/>
        </p:nvPicPr>
        <p:blipFill rotWithShape="1">
          <a:blip r:embed="rId4">
            <a:alphaModFix/>
          </a:blip>
          <a:srcRect b="0" l="-240" r="58760" t="0"/>
          <a:stretch/>
        </p:blipFill>
        <p:spPr>
          <a:xfrm>
            <a:off x="679224" y="1447950"/>
            <a:ext cx="4594252" cy="9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/>
          <p:nvPr/>
        </p:nvSpPr>
        <p:spPr>
          <a:xfrm rot="-5400000">
            <a:off x="1347800" y="2465275"/>
            <a:ext cx="1517700" cy="1765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850" y="1305988"/>
            <a:ext cx="2047199" cy="323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4448" y="681486"/>
            <a:ext cx="2047200" cy="41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/>
          <p:nvPr/>
        </p:nvSpPr>
        <p:spPr>
          <a:xfrm rot="5400000">
            <a:off x="7203404" y="-2157165"/>
            <a:ext cx="2856555" cy="5431536"/>
          </a:xfrm>
          <a:custGeom>
            <a:rect b="b" l="l" r="r" t="t"/>
            <a:pathLst>
              <a:path extrusionOk="0"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/>
        </p:nvSpPr>
        <p:spPr>
          <a:xfrm>
            <a:off x="514350" y="433400"/>
            <a:ext cx="45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0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Header Design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0" y="4972050"/>
            <a:ext cx="9144000" cy="171450"/>
          </a:xfrm>
          <a:custGeom>
            <a:rect b="b" l="l" r="r" t="t"/>
            <a:pathLst>
              <a:path extrusionOk="0" h="342900" w="18288000">
                <a:moveTo>
                  <a:pt x="0" y="0"/>
                </a:moveTo>
                <a:lnTo>
                  <a:pt x="18288000" y="0"/>
                </a:lnTo>
                <a:lnTo>
                  <a:pt x="182880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31049" l="-6049" r="-3539" t="-2342515"/>
            </a:stretch>
          </a:blipFill>
          <a:ln>
            <a:noFill/>
          </a:ln>
        </p:spPr>
      </p:sp>
      <p:pic>
        <p:nvPicPr>
          <p:cNvPr id="289" name="Google Shape;289;p40"/>
          <p:cNvPicPr preferRelativeResize="0"/>
          <p:nvPr/>
        </p:nvPicPr>
        <p:blipFill rotWithShape="1">
          <a:blip r:embed="rId4">
            <a:alphaModFix/>
          </a:blip>
          <a:srcRect b="59210" l="5591" r="35366" t="8767"/>
          <a:stretch/>
        </p:blipFill>
        <p:spPr>
          <a:xfrm>
            <a:off x="283500" y="3444850"/>
            <a:ext cx="4057650" cy="11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/>
          <p:nvPr/>
        </p:nvSpPr>
        <p:spPr>
          <a:xfrm rot="5400000">
            <a:off x="7203404" y="-2157165"/>
            <a:ext cx="2856555" cy="5431536"/>
          </a:xfrm>
          <a:custGeom>
            <a:rect b="b" l="l" r="r" t="t"/>
            <a:pathLst>
              <a:path extrusionOk="0"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91" name="Google Shape;291;p40"/>
          <p:cNvPicPr preferRelativeResize="0"/>
          <p:nvPr/>
        </p:nvPicPr>
        <p:blipFill rotWithShape="1">
          <a:blip r:embed="rId6">
            <a:alphaModFix/>
          </a:blip>
          <a:srcRect b="0" l="-240" r="58760" t="0"/>
          <a:stretch/>
        </p:blipFill>
        <p:spPr>
          <a:xfrm>
            <a:off x="2351999" y="1413075"/>
            <a:ext cx="4594252" cy="9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0050" y="2612893"/>
            <a:ext cx="3299887" cy="220675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/>
          <p:nvPr/>
        </p:nvSpPr>
        <p:spPr>
          <a:xfrm rot="-5400000">
            <a:off x="3945925" y="2650400"/>
            <a:ext cx="1406400" cy="124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/>
        </p:nvSpPr>
        <p:spPr>
          <a:xfrm>
            <a:off x="514350" y="433388"/>
            <a:ext cx="382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0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Footer</a:t>
            </a:r>
            <a:r>
              <a:rPr lang="zh-HK" sz="40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 Design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9" name="Google Shape;299;p41"/>
          <p:cNvSpPr/>
          <p:nvPr/>
        </p:nvSpPr>
        <p:spPr>
          <a:xfrm>
            <a:off x="0" y="4972050"/>
            <a:ext cx="9144000" cy="171450"/>
          </a:xfrm>
          <a:custGeom>
            <a:rect b="b" l="l" r="r" t="t"/>
            <a:pathLst>
              <a:path extrusionOk="0" h="342900" w="18288000">
                <a:moveTo>
                  <a:pt x="0" y="0"/>
                </a:moveTo>
                <a:lnTo>
                  <a:pt x="18288000" y="0"/>
                </a:lnTo>
                <a:lnTo>
                  <a:pt x="182880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31049" l="-6049" r="-3539" t="-2342515"/>
            </a:stretch>
          </a:blipFill>
          <a:ln>
            <a:noFill/>
          </a:ln>
        </p:spPr>
      </p:sp>
      <p:sp>
        <p:nvSpPr>
          <p:cNvPr id="300" name="Google Shape;300;p41"/>
          <p:cNvSpPr/>
          <p:nvPr/>
        </p:nvSpPr>
        <p:spPr>
          <a:xfrm rot="5400000">
            <a:off x="7203404" y="-2157165"/>
            <a:ext cx="2856555" cy="5431536"/>
          </a:xfrm>
          <a:custGeom>
            <a:rect b="b" l="l" r="r" t="t"/>
            <a:pathLst>
              <a:path extrusionOk="0"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1" name="Google Shape;3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975" y="1528100"/>
            <a:ext cx="3009750" cy="28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 rotWithShape="1">
          <a:blip r:embed="rId6">
            <a:alphaModFix/>
          </a:blip>
          <a:srcRect b="0" l="0" r="58150" t="0"/>
          <a:stretch/>
        </p:blipFill>
        <p:spPr>
          <a:xfrm>
            <a:off x="789900" y="1467125"/>
            <a:ext cx="3275676" cy="308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/>
        </p:nvSpPr>
        <p:spPr>
          <a:xfrm>
            <a:off x="0" y="0"/>
            <a:ext cx="38346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Mens Product Page: </a:t>
            </a:r>
            <a:endParaRPr sz="18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08" name="Google Shape;308;p42" title="Pic 1.png"/>
          <p:cNvPicPr preferRelativeResize="0"/>
          <p:nvPr/>
        </p:nvPicPr>
        <p:blipFill rotWithShape="1">
          <a:blip r:embed="rId3">
            <a:alphaModFix/>
          </a:blip>
          <a:srcRect b="-3177" l="-3177" r="0" t="0"/>
          <a:stretch/>
        </p:blipFill>
        <p:spPr>
          <a:xfrm>
            <a:off x="352788" y="359850"/>
            <a:ext cx="8438423" cy="3224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/>
          <p:nvPr/>
        </p:nvSpPr>
        <p:spPr>
          <a:xfrm>
            <a:off x="438125" y="3683600"/>
            <a:ext cx="8178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5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How Js manages the display of the mens clothing products and enables search and filtering ??</a:t>
            </a:r>
            <a:endParaRPr sz="15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438125" y="4334925"/>
            <a:ext cx="42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this code can be elaborated in  2 parts:</a:t>
            </a:r>
            <a:endParaRPr sz="1000"/>
          </a:p>
        </p:txBody>
      </p:sp>
      <p:cxnSp>
        <p:nvCxnSpPr>
          <p:cNvPr id="311" name="Google Shape;311;p42"/>
          <p:cNvCxnSpPr/>
          <p:nvPr/>
        </p:nvCxnSpPr>
        <p:spPr>
          <a:xfrm flipH="1" rot="10800000">
            <a:off x="4235500" y="4490425"/>
            <a:ext cx="789300" cy="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2"/>
          <p:cNvCxnSpPr/>
          <p:nvPr/>
        </p:nvCxnSpPr>
        <p:spPr>
          <a:xfrm>
            <a:off x="4251700" y="4602350"/>
            <a:ext cx="758700" cy="28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42"/>
          <p:cNvSpPr txBox="1"/>
          <p:nvPr/>
        </p:nvSpPr>
        <p:spPr>
          <a:xfrm>
            <a:off x="5036800" y="4481450"/>
            <a:ext cx="42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Displaying Items Function</a:t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5036800" y="4059625"/>
            <a:ext cx="42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Product Data Array</a:t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0" y="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Product Data Array </a:t>
            </a:r>
            <a:r>
              <a:rPr lang="zh-HK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: </a:t>
            </a:r>
            <a:endParaRPr sz="1300"/>
          </a:p>
        </p:txBody>
      </p:sp>
      <p:sp>
        <p:nvSpPr>
          <p:cNvPr id="320" name="Google Shape;320;p43"/>
          <p:cNvSpPr/>
          <p:nvPr/>
        </p:nvSpPr>
        <p:spPr>
          <a:xfrm rot="10800000">
            <a:off x="4058250" y="986225"/>
            <a:ext cx="469800" cy="1054200"/>
          </a:xfrm>
          <a:prstGeom prst="leftBrace">
            <a:avLst>
              <a:gd fmla="val 50000" name="adj1"/>
              <a:gd fmla="val 4810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4469225" y="1288950"/>
            <a:ext cx="200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properties </a:t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cxnSp>
        <p:nvCxnSpPr>
          <p:cNvPr id="322" name="Google Shape;322;p43"/>
          <p:cNvCxnSpPr/>
          <p:nvPr/>
        </p:nvCxnSpPr>
        <p:spPr>
          <a:xfrm>
            <a:off x="4186950" y="847175"/>
            <a:ext cx="46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43"/>
          <p:cNvSpPr txBox="1"/>
          <p:nvPr/>
        </p:nvSpPr>
        <p:spPr>
          <a:xfrm>
            <a:off x="4593050" y="629775"/>
            <a:ext cx="83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Array </a:t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24" name="Google Shape;324;p43" title="Code pic 1.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88" y="473612"/>
            <a:ext cx="4111575" cy="26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/>
        </p:nvSpPr>
        <p:spPr>
          <a:xfrm>
            <a:off x="5807925" y="532025"/>
            <a:ext cx="2639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 u="sng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Purpose:</a:t>
            </a:r>
            <a:endParaRPr sz="1200" u="sng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The mensData array holds the information for each product available on the mens clothing page.</a:t>
            </a:r>
            <a:endParaRPr sz="12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26" name="Google Shape;326;p43"/>
          <p:cNvSpPr txBox="1"/>
          <p:nvPr/>
        </p:nvSpPr>
        <p:spPr>
          <a:xfrm>
            <a:off x="5797550" y="2040425"/>
            <a:ext cx="2639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 u="sng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Structure: </a:t>
            </a:r>
            <a:endParaRPr sz="1200" u="sng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Each product is represented as an object with the following properties.</a:t>
            </a:r>
            <a:endParaRPr sz="12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27" name="Google Shape;327;p43"/>
          <p:cNvSpPr txBox="1"/>
          <p:nvPr/>
        </p:nvSpPr>
        <p:spPr>
          <a:xfrm>
            <a:off x="174400" y="3313625"/>
            <a:ext cx="86664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HK" sz="11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id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 unique identifier for each product.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HK" sz="11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class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The category of the product (e.g., jacket, shirt, coat), which is useful for filtering.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HK" sz="11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image_url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The path to the product's image, which will be displayed on the webpage.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Benefit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This structured data allows for easy retrieval and display of products, enabling features like search and filtering.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6"/>
          <p:cNvGrpSpPr/>
          <p:nvPr/>
        </p:nvGrpSpPr>
        <p:grpSpPr>
          <a:xfrm>
            <a:off x="705318" y="1804924"/>
            <a:ext cx="3675700" cy="369450"/>
            <a:chOff x="0" y="-47625"/>
            <a:chExt cx="9801867" cy="985200"/>
          </a:xfrm>
        </p:grpSpPr>
        <p:sp>
          <p:nvSpPr>
            <p:cNvPr id="137" name="Google Shape;137;p26"/>
            <p:cNvSpPr/>
            <p:nvPr/>
          </p:nvSpPr>
          <p:spPr>
            <a:xfrm>
              <a:off x="0" y="127804"/>
              <a:ext cx="405079" cy="385319"/>
            </a:xfrm>
            <a:custGeom>
              <a:rect b="b" l="l" r="r" t="t"/>
              <a:pathLst>
                <a:path extrusionOk="0" h="385319" w="40507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33471" l="-102387" r="-110513" t="-52291"/>
              </a:stretch>
            </a:blipFill>
            <a:ln>
              <a:noFill/>
            </a:ln>
          </p:spPr>
        </p:sp>
        <p:sp>
          <p:nvSpPr>
            <p:cNvPr id="138" name="Google Shape;138;p26"/>
            <p:cNvSpPr txBox="1"/>
            <p:nvPr/>
          </p:nvSpPr>
          <p:spPr>
            <a:xfrm>
              <a:off x="826467" y="-47625"/>
              <a:ext cx="8975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HK" sz="2400">
                  <a:solidFill>
                    <a:srgbClr val="604ABD"/>
                  </a:solidFill>
                  <a:latin typeface="Comfortaa"/>
                  <a:ea typeface="Comfortaa"/>
                  <a:cs typeface="Comfortaa"/>
                  <a:sym typeface="Comfortaa"/>
                </a:rPr>
                <a:t>Joshua Paul (Leader) </a:t>
              </a:r>
              <a:endParaRPr sz="24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39" name="Google Shape;139;p26"/>
          <p:cNvGrpSpPr/>
          <p:nvPr/>
        </p:nvGrpSpPr>
        <p:grpSpPr>
          <a:xfrm>
            <a:off x="705318" y="2249547"/>
            <a:ext cx="3675700" cy="369451"/>
            <a:chOff x="0" y="-47625"/>
            <a:chExt cx="9801867" cy="985200"/>
          </a:xfrm>
        </p:grpSpPr>
        <p:sp>
          <p:nvSpPr>
            <p:cNvPr id="140" name="Google Shape;140;p26"/>
            <p:cNvSpPr txBox="1"/>
            <p:nvPr/>
          </p:nvSpPr>
          <p:spPr>
            <a:xfrm>
              <a:off x="826467" y="-47625"/>
              <a:ext cx="8975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HK" sz="2400">
                  <a:solidFill>
                    <a:srgbClr val="604ABD"/>
                  </a:solidFill>
                  <a:latin typeface="Comfortaa"/>
                  <a:ea typeface="Comfortaa"/>
                  <a:cs typeface="Comfortaa"/>
                  <a:sym typeface="Comfortaa"/>
                </a:rPr>
                <a:t>Albin Gurung </a:t>
              </a:r>
              <a:endParaRPr sz="24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0" y="50710"/>
              <a:ext cx="405079" cy="385319"/>
            </a:xfrm>
            <a:custGeom>
              <a:rect b="b" l="l" r="r" t="t"/>
              <a:pathLst>
                <a:path extrusionOk="0" h="385319" w="405079">
                  <a:moveTo>
                    <a:pt x="0" y="0"/>
                  </a:moveTo>
                  <a:lnTo>
                    <a:pt x="405079" y="0"/>
                  </a:lnTo>
                  <a:lnTo>
                    <a:pt x="405079" y="385320"/>
                  </a:lnTo>
                  <a:lnTo>
                    <a:pt x="0" y="385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33471" l="-102387" r="-110513" t="-52291"/>
              </a:stretch>
            </a:blipFill>
            <a:ln>
              <a:noFill/>
            </a:ln>
          </p:spPr>
        </p:sp>
      </p:grpSp>
      <p:grpSp>
        <p:nvGrpSpPr>
          <p:cNvPr id="142" name="Google Shape;142;p26"/>
          <p:cNvGrpSpPr/>
          <p:nvPr/>
        </p:nvGrpSpPr>
        <p:grpSpPr>
          <a:xfrm>
            <a:off x="705318" y="2694171"/>
            <a:ext cx="3675700" cy="369451"/>
            <a:chOff x="0" y="-47625"/>
            <a:chExt cx="9801867" cy="985200"/>
          </a:xfrm>
        </p:grpSpPr>
        <p:sp>
          <p:nvSpPr>
            <p:cNvPr id="143" name="Google Shape;143;p26"/>
            <p:cNvSpPr txBox="1"/>
            <p:nvPr/>
          </p:nvSpPr>
          <p:spPr>
            <a:xfrm>
              <a:off x="826467" y="-47625"/>
              <a:ext cx="8975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HK" sz="2400">
                  <a:solidFill>
                    <a:srgbClr val="604ABD"/>
                  </a:solidFill>
                  <a:latin typeface="Comfortaa"/>
                  <a:ea typeface="Comfortaa"/>
                  <a:cs typeface="Comfortaa"/>
                  <a:sym typeface="Comfortaa"/>
                </a:rPr>
                <a:t>Yunchho Limbu</a:t>
              </a:r>
              <a:endParaRPr sz="24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0" y="55320"/>
              <a:ext cx="405079" cy="385319"/>
            </a:xfrm>
            <a:custGeom>
              <a:rect b="b" l="l" r="r" t="t"/>
              <a:pathLst>
                <a:path extrusionOk="0" h="385319" w="405079">
                  <a:moveTo>
                    <a:pt x="0" y="0"/>
                  </a:moveTo>
                  <a:lnTo>
                    <a:pt x="405079" y="0"/>
                  </a:lnTo>
                  <a:lnTo>
                    <a:pt x="405079" y="385320"/>
                  </a:lnTo>
                  <a:lnTo>
                    <a:pt x="0" y="385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33471" l="-102387" r="-110513" t="-52291"/>
              </a:stretch>
            </a:blipFill>
            <a:ln>
              <a:noFill/>
            </a:ln>
          </p:spPr>
        </p:sp>
      </p:grpSp>
      <p:grpSp>
        <p:nvGrpSpPr>
          <p:cNvPr id="145" name="Google Shape;145;p26"/>
          <p:cNvGrpSpPr/>
          <p:nvPr/>
        </p:nvGrpSpPr>
        <p:grpSpPr>
          <a:xfrm>
            <a:off x="705318" y="3138795"/>
            <a:ext cx="3675700" cy="369451"/>
            <a:chOff x="0" y="-47625"/>
            <a:chExt cx="9801867" cy="985200"/>
          </a:xfrm>
        </p:grpSpPr>
        <p:sp>
          <p:nvSpPr>
            <p:cNvPr id="146" name="Google Shape;146;p26"/>
            <p:cNvSpPr txBox="1"/>
            <p:nvPr/>
          </p:nvSpPr>
          <p:spPr>
            <a:xfrm>
              <a:off x="826467" y="-47625"/>
              <a:ext cx="8975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HK" sz="2400">
                  <a:solidFill>
                    <a:srgbClr val="604ABD"/>
                  </a:solidFill>
                  <a:latin typeface="Comfortaa"/>
                  <a:ea typeface="Comfortaa"/>
                  <a:cs typeface="Comfortaa"/>
                  <a:sym typeface="Comfortaa"/>
                </a:rPr>
                <a:t>Rohan Roka</a:t>
              </a:r>
              <a:endParaRPr sz="24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0" y="46100"/>
              <a:ext cx="405079" cy="385319"/>
            </a:xfrm>
            <a:custGeom>
              <a:rect b="b" l="l" r="r" t="t"/>
              <a:pathLst>
                <a:path extrusionOk="0" h="385319" w="405079">
                  <a:moveTo>
                    <a:pt x="0" y="0"/>
                  </a:moveTo>
                  <a:lnTo>
                    <a:pt x="405079" y="0"/>
                  </a:lnTo>
                  <a:lnTo>
                    <a:pt x="405079" y="385320"/>
                  </a:lnTo>
                  <a:lnTo>
                    <a:pt x="0" y="385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33471" l="-102387" r="-110513" t="-52291"/>
              </a:stretch>
            </a:blipFill>
            <a:ln>
              <a:noFill/>
            </a:ln>
          </p:spPr>
        </p:sp>
      </p:grpSp>
      <p:grpSp>
        <p:nvGrpSpPr>
          <p:cNvPr id="148" name="Google Shape;148;p26"/>
          <p:cNvGrpSpPr/>
          <p:nvPr/>
        </p:nvGrpSpPr>
        <p:grpSpPr>
          <a:xfrm>
            <a:off x="705318" y="3583419"/>
            <a:ext cx="3675700" cy="369451"/>
            <a:chOff x="0" y="-47625"/>
            <a:chExt cx="9801867" cy="985200"/>
          </a:xfrm>
        </p:grpSpPr>
        <p:sp>
          <p:nvSpPr>
            <p:cNvPr id="149" name="Google Shape;149;p26"/>
            <p:cNvSpPr txBox="1"/>
            <p:nvPr/>
          </p:nvSpPr>
          <p:spPr>
            <a:xfrm>
              <a:off x="826467" y="-47625"/>
              <a:ext cx="8975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HK" sz="2400">
                  <a:solidFill>
                    <a:srgbClr val="604ABD"/>
                  </a:solidFill>
                  <a:latin typeface="Comfortaa"/>
                  <a:ea typeface="Comfortaa"/>
                  <a:cs typeface="Comfortaa"/>
                  <a:sym typeface="Comfortaa"/>
                </a:rPr>
                <a:t>Mohamed Maheen</a:t>
              </a:r>
              <a:endParaRPr sz="24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0" y="64541"/>
              <a:ext cx="405079" cy="385319"/>
            </a:xfrm>
            <a:custGeom>
              <a:rect b="b" l="l" r="r" t="t"/>
              <a:pathLst>
                <a:path extrusionOk="0" h="385319" w="405079">
                  <a:moveTo>
                    <a:pt x="0" y="0"/>
                  </a:moveTo>
                  <a:lnTo>
                    <a:pt x="405079" y="0"/>
                  </a:lnTo>
                  <a:lnTo>
                    <a:pt x="405079" y="385319"/>
                  </a:lnTo>
                  <a:lnTo>
                    <a:pt x="0" y="3853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33471" l="-102387" r="-110513" t="-52291"/>
              </a:stretch>
            </a:blipFill>
            <a:ln>
              <a:noFill/>
            </a:ln>
          </p:spPr>
        </p:sp>
      </p:grpSp>
      <p:grpSp>
        <p:nvGrpSpPr>
          <p:cNvPr id="151" name="Google Shape;151;p26"/>
          <p:cNvGrpSpPr/>
          <p:nvPr/>
        </p:nvGrpSpPr>
        <p:grpSpPr>
          <a:xfrm>
            <a:off x="705318" y="4028043"/>
            <a:ext cx="3675700" cy="369451"/>
            <a:chOff x="0" y="-47625"/>
            <a:chExt cx="9801867" cy="985200"/>
          </a:xfrm>
        </p:grpSpPr>
        <p:sp>
          <p:nvSpPr>
            <p:cNvPr id="152" name="Google Shape;152;p26"/>
            <p:cNvSpPr txBox="1"/>
            <p:nvPr/>
          </p:nvSpPr>
          <p:spPr>
            <a:xfrm>
              <a:off x="826467" y="-47625"/>
              <a:ext cx="8975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HK" sz="2400">
                  <a:solidFill>
                    <a:srgbClr val="604ABD"/>
                  </a:solidFill>
                  <a:latin typeface="Comfortaa"/>
                  <a:ea typeface="Comfortaa"/>
                  <a:cs typeface="Comfortaa"/>
                  <a:sym typeface="Comfortaa"/>
                </a:rPr>
                <a:t>Lok Kai Chun</a:t>
              </a:r>
              <a:endParaRPr sz="24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0" y="46100"/>
              <a:ext cx="405079" cy="385319"/>
            </a:xfrm>
            <a:custGeom>
              <a:rect b="b" l="l" r="r" t="t"/>
              <a:pathLst>
                <a:path extrusionOk="0" h="385319" w="405079">
                  <a:moveTo>
                    <a:pt x="0" y="0"/>
                  </a:moveTo>
                  <a:lnTo>
                    <a:pt x="405079" y="0"/>
                  </a:lnTo>
                  <a:lnTo>
                    <a:pt x="405079" y="385320"/>
                  </a:lnTo>
                  <a:lnTo>
                    <a:pt x="0" y="385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33471" l="-102387" r="-110513" t="-52291"/>
              </a:stretch>
            </a:blipFill>
            <a:ln>
              <a:noFill/>
            </a:ln>
          </p:spPr>
        </p:sp>
      </p:grpSp>
      <p:sp>
        <p:nvSpPr>
          <p:cNvPr id="154" name="Google Shape;154;p26"/>
          <p:cNvSpPr txBox="1"/>
          <p:nvPr/>
        </p:nvSpPr>
        <p:spPr>
          <a:xfrm>
            <a:off x="705318" y="446421"/>
            <a:ext cx="418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0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Members: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572000" y="-1044075"/>
            <a:ext cx="5657606" cy="7610551"/>
          </a:xfrm>
          <a:custGeom>
            <a:rect b="b" l="l" r="r" t="t"/>
            <a:pathLst>
              <a:path extrusionOk="0" h="12899239" w="11093346">
                <a:moveTo>
                  <a:pt x="0" y="0"/>
                </a:moveTo>
                <a:lnTo>
                  <a:pt x="11093346" y="0"/>
                </a:lnTo>
                <a:lnTo>
                  <a:pt x="11093346" y="12899240"/>
                </a:lnTo>
                <a:lnTo>
                  <a:pt x="0" y="12899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/>
        </p:nvSpPr>
        <p:spPr>
          <a:xfrm>
            <a:off x="0" y="0"/>
            <a:ext cx="408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2</a:t>
            </a:r>
            <a:r>
              <a:rPr lang="zh-HK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. Displaying Items Functions : </a:t>
            </a:r>
            <a:endParaRPr sz="17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33" name="Google Shape;333;p44"/>
          <p:cNvSpPr txBox="1"/>
          <p:nvPr/>
        </p:nvSpPr>
        <p:spPr>
          <a:xfrm>
            <a:off x="53475" y="634825"/>
            <a:ext cx="83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34" name="Google Shape;334;p44" title="Code pic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00" y="446400"/>
            <a:ext cx="5783876" cy="4528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/>
        </p:nvSpPr>
        <p:spPr>
          <a:xfrm>
            <a:off x="5953125" y="-278950"/>
            <a:ext cx="31092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Clear Previous Items</a:t>
            </a:r>
            <a: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The function starts by clearing any existing content in the </a:t>
            </a:r>
            <a:r>
              <a:rPr lang="zh-HK" sz="8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container</a:t>
            </a:r>
            <a: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div to ensure only the current items are displayed.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Iterate Over Items</a:t>
            </a:r>
            <a: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It uses </a:t>
            </a:r>
            <a:r>
              <a:rPr lang="zh-HK" sz="8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forEach</a:t>
            </a:r>
            <a: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to loop through each product in the </a:t>
            </a:r>
            <a:r>
              <a:rPr lang="zh-HK" sz="8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data</a:t>
            </a:r>
            <a: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array.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Create HTML Elements</a:t>
            </a:r>
            <a: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For each product: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mfortaa"/>
              <a:buChar char="○"/>
            </a:pPr>
            <a:r>
              <a:rPr lang="zh-HK" sz="8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&lt;div&gt;</a:t>
            </a:r>
            <a: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mfortaa"/>
              <a:buChar char="○"/>
            </a:pPr>
            <a:r>
              <a:rPr lang="zh-HK" sz="8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&lt;img&gt;</a:t>
            </a:r>
            <a: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mfortaa"/>
              <a:buChar char="○"/>
            </a:pPr>
            <a:r>
              <a:rPr lang="zh-HK" sz="8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&lt;a&gt;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mfortaa"/>
              <a:buChar char="○"/>
            </a:pPr>
            <a:r>
              <a:rPr lang="zh-HK" sz="8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&lt;div&gt;</a:t>
            </a:r>
            <a: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(</a:t>
            </a:r>
            <a:r>
              <a:rPr lang="zh-HK" sz="8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box1</a:t>
            </a:r>
            <a:r>
              <a:rPr lang="zh-HK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6" name="Google Shape;336;p44"/>
          <p:cNvSpPr/>
          <p:nvPr/>
        </p:nvSpPr>
        <p:spPr>
          <a:xfrm>
            <a:off x="5953125" y="455850"/>
            <a:ext cx="190500" cy="63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4"/>
          <p:cNvSpPr/>
          <p:nvPr/>
        </p:nvSpPr>
        <p:spPr>
          <a:xfrm>
            <a:off x="5953125" y="1302225"/>
            <a:ext cx="190500" cy="63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4"/>
          <p:cNvSpPr/>
          <p:nvPr/>
        </p:nvSpPr>
        <p:spPr>
          <a:xfrm>
            <a:off x="6008525" y="2148600"/>
            <a:ext cx="190500" cy="63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700" y="2360825"/>
            <a:ext cx="2499974" cy="261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4"/>
          <p:cNvPicPr preferRelativeResize="0"/>
          <p:nvPr/>
        </p:nvPicPr>
        <p:blipFill rotWithShape="1">
          <a:blip r:embed="rId5">
            <a:alphaModFix/>
          </a:blip>
          <a:srcRect b="0" l="0" r="19594" t="0"/>
          <a:stretch/>
        </p:blipFill>
        <p:spPr>
          <a:xfrm>
            <a:off x="6324225" y="3439850"/>
            <a:ext cx="2499975" cy="9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/>
        </p:nvSpPr>
        <p:spPr>
          <a:xfrm>
            <a:off x="0" y="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7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Mens Product Page (css): </a:t>
            </a:r>
            <a:endParaRPr sz="1300"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8800"/>
            <a:ext cx="301942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/>
          <p:nvPr/>
        </p:nvSpPr>
        <p:spPr>
          <a:xfrm>
            <a:off x="3205925" y="598725"/>
            <a:ext cx="247800" cy="781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5"/>
          <p:cNvSpPr txBox="1"/>
          <p:nvPr/>
        </p:nvSpPr>
        <p:spPr>
          <a:xfrm>
            <a:off x="1099625" y="162625"/>
            <a:ext cx="446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3422800" y="593725"/>
            <a:ext cx="1773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Universal Selector (*)</a:t>
            </a:r>
            <a:endParaRPr sz="11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2250"/>
            <a:ext cx="3019425" cy="91738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/>
          <p:nvPr/>
        </p:nvSpPr>
        <p:spPr>
          <a:xfrm>
            <a:off x="3205925" y="1600338"/>
            <a:ext cx="247800" cy="781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3487825" y="1440550"/>
            <a:ext cx="285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HK"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r>
              <a:rPr lang="zh-HK" sz="1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Adjust the logo size for smaller screens, ensuring a responsive layout that adapts different devices.</a:t>
            </a:r>
            <a:endParaRPr sz="1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40625"/>
            <a:ext cx="2907750" cy="13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/>
          <p:nvPr/>
        </p:nvSpPr>
        <p:spPr>
          <a:xfrm>
            <a:off x="3115150" y="2766038"/>
            <a:ext cx="247800" cy="781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3362950" y="2601975"/>
            <a:ext cx="1833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uses</a:t>
            </a:r>
            <a:r>
              <a:rPr lang="zh-HK" sz="11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CSS grid to arrange products in  a responsive grid format.</a:t>
            </a:r>
            <a:br>
              <a:rPr lang="zh-HK" sz="11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br>
              <a:rPr lang="zh-HK" sz="11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</a:br>
            <a:endParaRPr sz="11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56" name="Google Shape;35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2800" y="3784359"/>
            <a:ext cx="3947902" cy="1207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/>
        </p:nvSpPr>
        <p:spPr>
          <a:xfrm>
            <a:off x="0" y="0"/>
            <a:ext cx="38346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Product Detail Page: </a:t>
            </a:r>
            <a:endParaRPr sz="18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1400"/>
            <a:ext cx="8839199" cy="330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/>
        </p:nvSpPr>
        <p:spPr>
          <a:xfrm>
            <a:off x="0" y="0"/>
            <a:ext cx="38346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Product Detail Page (HTML) : </a:t>
            </a:r>
            <a:endParaRPr sz="18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825" y="0"/>
            <a:ext cx="417767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/>
        </p:nvSpPr>
        <p:spPr>
          <a:xfrm>
            <a:off x="417300" y="965525"/>
            <a:ext cx="30000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Header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Contains the logo of the website.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Container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Divided into three main sections: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Product Description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Displays the product's description.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Product Image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Displays the main product image along with smaller images for selection.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Product Details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Displays the product name, price, available sizes, and a button to add the item to the cart.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0" name="Google Shape;370;p47"/>
          <p:cNvSpPr/>
          <p:nvPr/>
        </p:nvSpPr>
        <p:spPr>
          <a:xfrm>
            <a:off x="4686025" y="1320975"/>
            <a:ext cx="121800" cy="403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7"/>
          <p:cNvSpPr/>
          <p:nvPr/>
        </p:nvSpPr>
        <p:spPr>
          <a:xfrm>
            <a:off x="4686025" y="1973425"/>
            <a:ext cx="121800" cy="403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7"/>
          <p:cNvSpPr/>
          <p:nvPr/>
        </p:nvSpPr>
        <p:spPr>
          <a:xfrm>
            <a:off x="4635025" y="3216450"/>
            <a:ext cx="121800" cy="403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7"/>
          <p:cNvSpPr txBox="1"/>
          <p:nvPr/>
        </p:nvSpPr>
        <p:spPr>
          <a:xfrm>
            <a:off x="3266525" y="997663"/>
            <a:ext cx="177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9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product description</a:t>
            </a:r>
            <a:endParaRPr sz="9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3266525" y="2013463"/>
            <a:ext cx="177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9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Holds product image</a:t>
            </a:r>
            <a:endParaRPr sz="9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3180800" y="3256488"/>
            <a:ext cx="177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9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name, price and size</a:t>
            </a:r>
            <a:endParaRPr sz="9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912" y="83650"/>
            <a:ext cx="6302176" cy="16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 txBox="1"/>
          <p:nvPr/>
        </p:nvSpPr>
        <p:spPr>
          <a:xfrm>
            <a:off x="210800" y="2671400"/>
            <a:ext cx="59856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URL Parameters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Retrieves the product ID from the URL, which is passed when the product is clicked from the previous page.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Product Data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An array containing details about each product, including id, name, price, description, sizes, and additional images. 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Finding the Product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Uses the </a:t>
            </a:r>
            <a:r>
              <a:rPr lang="zh-HK" sz="11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find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method to search for the product in the </a:t>
            </a:r>
            <a:r>
              <a:rPr lang="zh-HK" sz="11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products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array based on the </a:t>
            </a:r>
            <a:r>
              <a:rPr lang="zh-HK" sz="11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productId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00" y="1842375"/>
            <a:ext cx="4523276" cy="8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349" y="1842375"/>
            <a:ext cx="2534701" cy="26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/>
        </p:nvSpPr>
        <p:spPr>
          <a:xfrm>
            <a:off x="6041200" y="417525"/>
            <a:ext cx="2792100" cy="4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Dynamic Content Update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If the product is found: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Char char="●"/>
            </a:pP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Updates the main image, product name, price, and description in the HTML.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Char char="●"/>
            </a:pP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Populates additional images that can be clicked to change the main product image.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Fallback Handling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If no product is found, it displays a "Product not found" message.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9" name="Google Shape;389;p49"/>
          <p:cNvSpPr/>
          <p:nvPr/>
        </p:nvSpPr>
        <p:spPr>
          <a:xfrm>
            <a:off x="5747850" y="551800"/>
            <a:ext cx="256200" cy="755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9"/>
          <p:cNvSpPr/>
          <p:nvPr/>
        </p:nvSpPr>
        <p:spPr>
          <a:xfrm>
            <a:off x="5759150" y="1676125"/>
            <a:ext cx="256200" cy="1142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75" y="108625"/>
            <a:ext cx="5454349" cy="294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73" y="4319698"/>
            <a:ext cx="7204851" cy="6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9"/>
          <p:cNvSpPr/>
          <p:nvPr/>
        </p:nvSpPr>
        <p:spPr>
          <a:xfrm>
            <a:off x="5664567" y="3478400"/>
            <a:ext cx="388125" cy="810075"/>
          </a:xfrm>
          <a:custGeom>
            <a:rect b="b" l="l" r="r" t="t"/>
            <a:pathLst>
              <a:path extrusionOk="0" h="32403" w="15525">
                <a:moveTo>
                  <a:pt x="3952" y="32403"/>
                </a:moveTo>
                <a:cubicBezTo>
                  <a:pt x="965" y="24438"/>
                  <a:pt x="-2205" y="14239"/>
                  <a:pt x="2172" y="6944"/>
                </a:cubicBezTo>
                <a:cubicBezTo>
                  <a:pt x="4753" y="2642"/>
                  <a:pt x="10606" y="984"/>
                  <a:pt x="1552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4" name="Google Shape;394;p49"/>
          <p:cNvSpPr/>
          <p:nvPr/>
        </p:nvSpPr>
        <p:spPr>
          <a:xfrm>
            <a:off x="6001500" y="3458225"/>
            <a:ext cx="51200" cy="14875"/>
          </a:xfrm>
          <a:custGeom>
            <a:rect b="b" l="l" r="r" t="t"/>
            <a:pathLst>
              <a:path extrusionOk="0" h="595" w="2048">
                <a:moveTo>
                  <a:pt x="0" y="0"/>
                </a:moveTo>
                <a:cubicBezTo>
                  <a:pt x="692" y="161"/>
                  <a:pt x="1388" y="331"/>
                  <a:pt x="2048" y="5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5" name="Google Shape;395;p49"/>
          <p:cNvSpPr/>
          <p:nvPr/>
        </p:nvSpPr>
        <p:spPr>
          <a:xfrm>
            <a:off x="6036050" y="3478400"/>
            <a:ext cx="16650" cy="38100"/>
          </a:xfrm>
          <a:custGeom>
            <a:rect b="b" l="l" r="r" t="t"/>
            <a:pathLst>
              <a:path extrusionOk="0" h="1524" w="666">
                <a:moveTo>
                  <a:pt x="0" y="1524"/>
                </a:moveTo>
                <a:cubicBezTo>
                  <a:pt x="131" y="985"/>
                  <a:pt x="347" y="454"/>
                  <a:pt x="66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/>
          <p:nvPr/>
        </p:nvSpPr>
        <p:spPr>
          <a:xfrm>
            <a:off x="1299746" y="-332995"/>
            <a:ext cx="888953" cy="914091"/>
          </a:xfrm>
          <a:custGeom>
            <a:rect b="b" l="l" r="r" t="t"/>
            <a:pathLst>
              <a:path extrusionOk="0" h="1828181" w="1777906">
                <a:moveTo>
                  <a:pt x="0" y="0"/>
                </a:moveTo>
                <a:lnTo>
                  <a:pt x="1777907" y="0"/>
                </a:lnTo>
                <a:lnTo>
                  <a:pt x="1777907" y="1828182"/>
                </a:lnTo>
                <a:lnTo>
                  <a:pt x="0" y="1828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50"/>
          <p:cNvSpPr/>
          <p:nvPr/>
        </p:nvSpPr>
        <p:spPr>
          <a:xfrm rot="-9911125">
            <a:off x="-2343344" y="-1393514"/>
            <a:ext cx="5812211" cy="5138331"/>
          </a:xfrm>
          <a:custGeom>
            <a:rect b="b" l="l" r="r" t="t"/>
            <a:pathLst>
              <a:path extrusionOk="0" h="1828181" w="1887155">
                <a:moveTo>
                  <a:pt x="0" y="0"/>
                </a:moveTo>
                <a:lnTo>
                  <a:pt x="1887155" y="0"/>
                </a:lnTo>
                <a:lnTo>
                  <a:pt x="1887155" y="1828181"/>
                </a:lnTo>
                <a:lnTo>
                  <a:pt x="0" y="1828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50"/>
          <p:cNvSpPr txBox="1"/>
          <p:nvPr/>
        </p:nvSpPr>
        <p:spPr>
          <a:xfrm>
            <a:off x="514350" y="3679190"/>
            <a:ext cx="2621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HK" sz="170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sz="700"/>
          </a:p>
        </p:txBody>
      </p:sp>
      <p:sp>
        <p:nvSpPr>
          <p:cNvPr id="403" name="Google Shape;403;p50"/>
          <p:cNvSpPr txBox="1"/>
          <p:nvPr/>
        </p:nvSpPr>
        <p:spPr>
          <a:xfrm>
            <a:off x="1342350" y="1964400"/>
            <a:ext cx="64593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59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Search &amp; Filter</a:t>
            </a:r>
            <a:endParaRPr sz="5900">
              <a:solidFill>
                <a:srgbClr val="604AB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4" name="Google Shape;404;p50"/>
          <p:cNvSpPr/>
          <p:nvPr/>
        </p:nvSpPr>
        <p:spPr>
          <a:xfrm rot="5651095">
            <a:off x="5157696" y="830172"/>
            <a:ext cx="5639444" cy="5286437"/>
          </a:xfrm>
          <a:custGeom>
            <a:rect b="b" l="l" r="r" t="t"/>
            <a:pathLst>
              <a:path extrusionOk="0" h="10439449" w="10974454">
                <a:moveTo>
                  <a:pt x="0" y="0"/>
                </a:moveTo>
                <a:lnTo>
                  <a:pt x="10974454" y="0"/>
                </a:lnTo>
                <a:lnTo>
                  <a:pt x="10974454" y="10439449"/>
                </a:lnTo>
                <a:lnTo>
                  <a:pt x="0" y="10439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1"/>
          <p:cNvPicPr preferRelativeResize="0"/>
          <p:nvPr/>
        </p:nvPicPr>
        <p:blipFill rotWithShape="1">
          <a:blip r:embed="rId3">
            <a:alphaModFix/>
          </a:blip>
          <a:srcRect b="0" l="4270" r="-4269" t="0"/>
          <a:stretch/>
        </p:blipFill>
        <p:spPr>
          <a:xfrm>
            <a:off x="436925" y="594225"/>
            <a:ext cx="4536776" cy="26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1"/>
          <p:cNvSpPr txBox="1"/>
          <p:nvPr/>
        </p:nvSpPr>
        <p:spPr>
          <a:xfrm>
            <a:off x="3242000" y="0"/>
            <a:ext cx="29025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8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Search &amp; Filter</a:t>
            </a:r>
            <a:endParaRPr sz="2800">
              <a:solidFill>
                <a:srgbClr val="604AB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1" name="Google Shape;4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600" y="2249975"/>
            <a:ext cx="4248448" cy="25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250" y="937850"/>
            <a:ext cx="2180025" cy="6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</p:pic>
      <p:cxnSp>
        <p:nvCxnSpPr>
          <p:cNvPr id="413" name="Google Shape;413;p51"/>
          <p:cNvCxnSpPr/>
          <p:nvPr/>
        </p:nvCxnSpPr>
        <p:spPr>
          <a:xfrm>
            <a:off x="3932350" y="786475"/>
            <a:ext cx="1742100" cy="3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51"/>
          <p:cNvCxnSpPr/>
          <p:nvPr/>
        </p:nvCxnSpPr>
        <p:spPr>
          <a:xfrm flipH="1">
            <a:off x="5924825" y="1721500"/>
            <a:ext cx="49800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51"/>
          <p:cNvSpPr/>
          <p:nvPr/>
        </p:nvSpPr>
        <p:spPr>
          <a:xfrm rot="5913110">
            <a:off x="6130845" y="1957237"/>
            <a:ext cx="3690033" cy="3879225"/>
          </a:xfrm>
          <a:custGeom>
            <a:rect b="b" l="l" r="r" t="t"/>
            <a:pathLst>
              <a:path extrusionOk="0" h="10439449" w="10974454">
                <a:moveTo>
                  <a:pt x="0" y="0"/>
                </a:moveTo>
                <a:lnTo>
                  <a:pt x="10974454" y="0"/>
                </a:lnTo>
                <a:lnTo>
                  <a:pt x="10974454" y="10439449"/>
                </a:lnTo>
                <a:lnTo>
                  <a:pt x="0" y="10439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2"/>
          <p:cNvPicPr preferRelativeResize="0"/>
          <p:nvPr/>
        </p:nvPicPr>
        <p:blipFill rotWithShape="1">
          <a:blip r:embed="rId3">
            <a:alphaModFix/>
          </a:blip>
          <a:srcRect b="0" l="-3032" r="-1888" t="0"/>
          <a:stretch/>
        </p:blipFill>
        <p:spPr>
          <a:xfrm>
            <a:off x="4140025" y="541575"/>
            <a:ext cx="4843177" cy="26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2"/>
          <p:cNvSpPr txBox="1"/>
          <p:nvPr/>
        </p:nvSpPr>
        <p:spPr>
          <a:xfrm>
            <a:off x="3242000" y="37500"/>
            <a:ext cx="28935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8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Search &amp; Filter</a:t>
            </a:r>
            <a:endParaRPr sz="2800">
              <a:solidFill>
                <a:srgbClr val="604AB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2" name="Google Shape;422;p52"/>
          <p:cNvPicPr preferRelativeResize="0"/>
          <p:nvPr/>
        </p:nvPicPr>
        <p:blipFill rotWithShape="1">
          <a:blip r:embed="rId4">
            <a:alphaModFix/>
          </a:blip>
          <a:srcRect b="-4180" l="-1190" r="1189" t="4180"/>
          <a:stretch/>
        </p:blipFill>
        <p:spPr>
          <a:xfrm>
            <a:off x="0" y="2857350"/>
            <a:ext cx="5125801" cy="272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25" y="1389400"/>
            <a:ext cx="2630325" cy="524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</p:pic>
      <p:cxnSp>
        <p:nvCxnSpPr>
          <p:cNvPr id="424" name="Google Shape;424;p52"/>
          <p:cNvCxnSpPr/>
          <p:nvPr/>
        </p:nvCxnSpPr>
        <p:spPr>
          <a:xfrm flipH="1">
            <a:off x="1642862" y="2047350"/>
            <a:ext cx="109200" cy="6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52"/>
          <p:cNvCxnSpPr/>
          <p:nvPr/>
        </p:nvCxnSpPr>
        <p:spPr>
          <a:xfrm flipH="1">
            <a:off x="3311900" y="891325"/>
            <a:ext cx="102240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52"/>
          <p:cNvSpPr/>
          <p:nvPr/>
        </p:nvSpPr>
        <p:spPr>
          <a:xfrm rot="-9911125">
            <a:off x="-2798894" y="-1921539"/>
            <a:ext cx="5812211" cy="5138331"/>
          </a:xfrm>
          <a:custGeom>
            <a:rect b="b" l="l" r="r" t="t"/>
            <a:pathLst>
              <a:path extrusionOk="0" h="1828181" w="1887155">
                <a:moveTo>
                  <a:pt x="0" y="0"/>
                </a:moveTo>
                <a:lnTo>
                  <a:pt x="1887155" y="0"/>
                </a:lnTo>
                <a:lnTo>
                  <a:pt x="1887155" y="1828181"/>
                </a:lnTo>
                <a:lnTo>
                  <a:pt x="0" y="1828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52"/>
          <p:cNvSpPr/>
          <p:nvPr/>
        </p:nvSpPr>
        <p:spPr>
          <a:xfrm rot="675908">
            <a:off x="5782488" y="2660724"/>
            <a:ext cx="5686645" cy="4341553"/>
          </a:xfrm>
          <a:custGeom>
            <a:rect b="b" l="l" r="r" t="t"/>
            <a:pathLst>
              <a:path extrusionOk="0"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/>
        </p:nvSpPr>
        <p:spPr>
          <a:xfrm>
            <a:off x="3620425" y="0"/>
            <a:ext cx="1587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Search</a:t>
            </a:r>
            <a:endParaRPr sz="3000">
              <a:solidFill>
                <a:srgbClr val="604AB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33" name="Google Shape;4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075" y="4310838"/>
            <a:ext cx="2547825" cy="529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53"/>
          <p:cNvSpPr/>
          <p:nvPr/>
        </p:nvSpPr>
        <p:spPr>
          <a:xfrm rot="5403078">
            <a:off x="6666354" y="-847832"/>
            <a:ext cx="5269882" cy="4378493"/>
          </a:xfrm>
          <a:custGeom>
            <a:rect b="b" l="l" r="r" t="t"/>
            <a:pathLst>
              <a:path extrusionOk="0" h="1828181" w="1887155">
                <a:moveTo>
                  <a:pt x="0" y="0"/>
                </a:moveTo>
                <a:lnTo>
                  <a:pt x="1887155" y="0"/>
                </a:lnTo>
                <a:lnTo>
                  <a:pt x="1887155" y="1828181"/>
                </a:lnTo>
                <a:lnTo>
                  <a:pt x="0" y="1828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53"/>
          <p:cNvSpPr/>
          <p:nvPr/>
        </p:nvSpPr>
        <p:spPr>
          <a:xfrm rot="5821047">
            <a:off x="-1322110" y="2468639"/>
            <a:ext cx="4363709" cy="4061248"/>
          </a:xfrm>
          <a:custGeom>
            <a:rect b="b" l="l" r="r" t="t"/>
            <a:pathLst>
              <a:path extrusionOk="0" h="1828181" w="1887155">
                <a:moveTo>
                  <a:pt x="0" y="0"/>
                </a:moveTo>
                <a:lnTo>
                  <a:pt x="1887155" y="0"/>
                </a:lnTo>
                <a:lnTo>
                  <a:pt x="1887155" y="1828181"/>
                </a:lnTo>
                <a:lnTo>
                  <a:pt x="0" y="1828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36" name="Google Shape;43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800" y="3709475"/>
            <a:ext cx="5435376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3425" y="742775"/>
            <a:ext cx="1704151" cy="97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825" y="1780275"/>
            <a:ext cx="1704150" cy="96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8775" y="1751274"/>
            <a:ext cx="1611645" cy="9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1825" y="742775"/>
            <a:ext cx="1704152" cy="9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/>
          <p:nvPr/>
        </p:nvSpPr>
        <p:spPr>
          <a:xfrm rot="5400000">
            <a:off x="4133350" y="4107150"/>
            <a:ext cx="541800" cy="629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3"/>
          <p:cNvSpPr txBox="1"/>
          <p:nvPr/>
        </p:nvSpPr>
        <p:spPr>
          <a:xfrm flipH="1">
            <a:off x="3757575" y="643475"/>
            <a:ext cx="19113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lecture 4 &amp; tut 5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3" name="Google Shape;443;p53"/>
          <p:cNvSpPr txBox="1"/>
          <p:nvPr/>
        </p:nvSpPr>
        <p:spPr>
          <a:xfrm>
            <a:off x="3820625" y="926350"/>
            <a:ext cx="3785700" cy="24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&lt;</a:t>
            </a:r>
            <a:r>
              <a:rPr lang="zh-HK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input</a:t>
            </a:r>
            <a:r>
              <a:rPr lang="zh-HK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&gt;: To receive the input from the users , </a:t>
            </a:r>
            <a:r>
              <a:rPr lang="zh-HK">
                <a:solidFill>
                  <a:srgbClr val="4A86E8"/>
                </a:solidFill>
                <a:latin typeface="Comfortaa"/>
                <a:ea typeface="Comfortaa"/>
                <a:cs typeface="Comfortaa"/>
                <a:sym typeface="Comfortaa"/>
              </a:rPr>
              <a:t>type</a:t>
            </a:r>
            <a:r>
              <a:rPr lang="zh-HK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“</a:t>
            </a:r>
            <a:r>
              <a:rPr lang="zh-HK">
                <a:solidFill>
                  <a:srgbClr val="F6B26B"/>
                </a:solidFill>
                <a:latin typeface="Comfortaa"/>
                <a:ea typeface="Comfortaa"/>
                <a:cs typeface="Comfortaa"/>
                <a:sym typeface="Comfortaa"/>
              </a:rPr>
              <a:t>text</a:t>
            </a:r>
            <a:r>
              <a:rPr lang="zh-HK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”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4A86E8"/>
                </a:solidFill>
                <a:latin typeface="Comfortaa"/>
                <a:ea typeface="Comfortaa"/>
                <a:cs typeface="Comfortaa"/>
                <a:sym typeface="Comfortaa"/>
              </a:rPr>
              <a:t>id</a:t>
            </a:r>
            <a:r>
              <a:rPr lang="zh-HK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gives an element a unique name that can be used to identify it.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4A86E8"/>
                </a:solidFill>
                <a:latin typeface="Comfortaa"/>
                <a:ea typeface="Comfortaa"/>
                <a:cs typeface="Comfortaa"/>
                <a:sym typeface="Comfortaa"/>
              </a:rPr>
              <a:t>placeholder</a:t>
            </a:r>
            <a:r>
              <a:rPr lang="zh-HK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display on the text box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4A86E8"/>
                </a:solidFill>
                <a:latin typeface="Comfortaa"/>
                <a:ea typeface="Comfortaa"/>
                <a:cs typeface="Comfortaa"/>
                <a:sym typeface="Comfortaa"/>
              </a:rPr>
              <a:t>onKeyup</a:t>
            </a:r>
            <a:r>
              <a:rPr lang="zh-HK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when you type in the box and release a key, the list of items changes to match what you've typed.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343450" y="453603"/>
            <a:ext cx="5253750" cy="1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9700"/>
            <a:ext cx="5597199" cy="35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3023075" y="-304400"/>
            <a:ext cx="1948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lang="zh-HK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</a:t>
            </a:r>
            <a:r>
              <a:rPr lang="zh-HK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Main Page</a:t>
            </a:r>
            <a:endParaRPr sz="2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597200" y="699700"/>
            <a:ext cx="3546900" cy="404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●"/>
            </a:pPr>
            <a:r>
              <a:rPr lang="zh-HK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Used HTML,CSS and Javacript to build our Website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"/>
              <a:buChar char="●"/>
            </a:pPr>
            <a:r>
              <a:rPr lang="zh-HK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Consis</a:t>
            </a:r>
            <a:r>
              <a:rPr lang="zh-HK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ts different functions</a:t>
            </a:r>
            <a:r>
              <a:rPr lang="zh-HK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like search options,Shopping Cart, Log in page.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/>
        </p:nvSpPr>
        <p:spPr>
          <a:xfrm>
            <a:off x="3617775" y="78625"/>
            <a:ext cx="175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Filter</a:t>
            </a:r>
            <a:endParaRPr sz="3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49" name="Google Shape;4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75" y="1011500"/>
            <a:ext cx="4455076" cy="15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450" y="1876500"/>
            <a:ext cx="1562100" cy="2009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451" name="Google Shape;451;p54"/>
          <p:cNvCxnSpPr/>
          <p:nvPr/>
        </p:nvCxnSpPr>
        <p:spPr>
          <a:xfrm>
            <a:off x="4902325" y="2813800"/>
            <a:ext cx="655500" cy="1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54"/>
          <p:cNvSpPr txBox="1"/>
          <p:nvPr/>
        </p:nvSpPr>
        <p:spPr>
          <a:xfrm>
            <a:off x="1057350" y="3032275"/>
            <a:ext cx="38448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rgbClr val="4A86E8"/>
                </a:solidFill>
                <a:latin typeface="Comfortaa"/>
                <a:ea typeface="Comfortaa"/>
                <a:cs typeface="Comfortaa"/>
                <a:sym typeface="Comfortaa"/>
              </a:rPr>
              <a:t>onClick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attribute of a button which specifies the action to be taken when it’s clicked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/>
          <p:nvPr/>
        </p:nvSpPr>
        <p:spPr>
          <a:xfrm>
            <a:off x="3242000" y="0"/>
            <a:ext cx="28677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Search &amp; Filter</a:t>
            </a:r>
            <a:endParaRPr sz="3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58" name="Google Shape;4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75" y="825275"/>
            <a:ext cx="2220075" cy="16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 txBox="1"/>
          <p:nvPr/>
        </p:nvSpPr>
        <p:spPr>
          <a:xfrm rot="-1770751">
            <a:off x="1555448" y="1153368"/>
            <a:ext cx="1101065" cy="716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150" y="1917725"/>
            <a:ext cx="4002351" cy="7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1825" y="3529600"/>
            <a:ext cx="4746725" cy="34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55"/>
          <p:cNvCxnSpPr/>
          <p:nvPr/>
        </p:nvCxnSpPr>
        <p:spPr>
          <a:xfrm>
            <a:off x="2464275" y="2743900"/>
            <a:ext cx="428100" cy="5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55"/>
          <p:cNvCxnSpPr/>
          <p:nvPr/>
        </p:nvCxnSpPr>
        <p:spPr>
          <a:xfrm>
            <a:off x="3495425" y="1922475"/>
            <a:ext cx="655500" cy="2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 txBox="1"/>
          <p:nvPr/>
        </p:nvSpPr>
        <p:spPr>
          <a:xfrm>
            <a:off x="3250725" y="0"/>
            <a:ext cx="28725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Search &amp; Filter</a:t>
            </a:r>
            <a:endParaRPr sz="3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69" name="Google Shape;4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25" y="755300"/>
            <a:ext cx="3229399" cy="26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6"/>
          <p:cNvSpPr txBox="1"/>
          <p:nvPr/>
        </p:nvSpPr>
        <p:spPr>
          <a:xfrm>
            <a:off x="3993500" y="690300"/>
            <a:ext cx="26217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list of the clothes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56"/>
          <p:cNvCxnSpPr>
            <a:endCxn id="472" idx="1"/>
          </p:cNvCxnSpPr>
          <p:nvPr/>
        </p:nvCxnSpPr>
        <p:spPr>
          <a:xfrm>
            <a:off x="2018475" y="1974750"/>
            <a:ext cx="2691600" cy="1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56"/>
          <p:cNvCxnSpPr/>
          <p:nvPr/>
        </p:nvCxnSpPr>
        <p:spPr>
          <a:xfrm flipH="1" rot="10800000">
            <a:off x="2761375" y="2673975"/>
            <a:ext cx="179130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56"/>
          <p:cNvSpPr txBox="1"/>
          <p:nvPr/>
        </p:nvSpPr>
        <p:spPr>
          <a:xfrm>
            <a:off x="4710075" y="1939950"/>
            <a:ext cx="1258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16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56"/>
          <p:cNvSpPr txBox="1"/>
          <p:nvPr/>
        </p:nvSpPr>
        <p:spPr>
          <a:xfrm>
            <a:off x="4552675" y="2442475"/>
            <a:ext cx="108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6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875" y="3447025"/>
            <a:ext cx="4419401" cy="15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6"/>
          <p:cNvSpPr txBox="1"/>
          <p:nvPr/>
        </p:nvSpPr>
        <p:spPr>
          <a:xfrm>
            <a:off x="4797450" y="2901200"/>
            <a:ext cx="1476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filterItems()</a:t>
            </a:r>
            <a:endParaRPr sz="160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7" name="Google Shape;477;p56"/>
          <p:cNvCxnSpPr/>
          <p:nvPr/>
        </p:nvCxnSpPr>
        <p:spPr>
          <a:xfrm flipH="1" rot="10800000">
            <a:off x="4089625" y="3224650"/>
            <a:ext cx="620400" cy="2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8" name="Google Shape;47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7200" y="1341338"/>
            <a:ext cx="4687376" cy="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6"/>
          <p:cNvSpPr txBox="1"/>
          <p:nvPr/>
        </p:nvSpPr>
        <p:spPr>
          <a:xfrm>
            <a:off x="5959675" y="2280750"/>
            <a:ext cx="1302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=”</a:t>
            </a:r>
            <a:r>
              <a:rPr lang="zh-HK" sz="1600">
                <a:solidFill>
                  <a:srgbClr val="F6B26B"/>
                </a:solidFill>
                <a:latin typeface="Calibri"/>
                <a:ea typeface="Calibri"/>
                <a:cs typeface="Calibri"/>
                <a:sym typeface="Calibri"/>
              </a:rPr>
              <a:t>find</a:t>
            </a: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56"/>
          <p:cNvCxnSpPr/>
          <p:nvPr/>
        </p:nvCxnSpPr>
        <p:spPr>
          <a:xfrm>
            <a:off x="5557700" y="1791400"/>
            <a:ext cx="3669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56"/>
          <p:cNvSpPr txBox="1"/>
          <p:nvPr/>
        </p:nvSpPr>
        <p:spPr>
          <a:xfrm>
            <a:off x="6676250" y="3014800"/>
            <a:ext cx="15294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getDisplay()</a:t>
            </a:r>
            <a:endParaRPr sz="160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2" name="Google Shape;482;p56"/>
          <p:cNvCxnSpPr>
            <a:endCxn id="481" idx="0"/>
          </p:cNvCxnSpPr>
          <p:nvPr/>
        </p:nvCxnSpPr>
        <p:spPr>
          <a:xfrm flipH="1">
            <a:off x="7440950" y="1852600"/>
            <a:ext cx="537300" cy="11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/>
          <p:nvPr/>
        </p:nvSpPr>
        <p:spPr>
          <a:xfrm>
            <a:off x="3259475" y="0"/>
            <a:ext cx="285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Search &amp; Filter</a:t>
            </a:r>
            <a:endParaRPr sz="2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8" name="Google Shape;488;p57"/>
          <p:cNvSpPr txBox="1"/>
          <p:nvPr/>
        </p:nvSpPr>
        <p:spPr>
          <a:xfrm>
            <a:off x="1695275" y="1153500"/>
            <a:ext cx="617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lang="zh-HK" sz="1600">
                <a:solidFill>
                  <a:srgbClr val="4A86E8"/>
                </a:solidFill>
                <a:latin typeface="Comfortaa"/>
                <a:ea typeface="Comfortaa"/>
                <a:cs typeface="Comfortaa"/>
                <a:sym typeface="Comfortaa"/>
              </a:rPr>
              <a:t>currentFilter 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variable keeps track of the 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currency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selected category, initially set to ‘</a:t>
            </a:r>
            <a:r>
              <a:rPr lang="zh-HK" sz="1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rPr>
              <a:t>all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’ to display all items by default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89" name="Google Shape;4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0" y="954600"/>
            <a:ext cx="42767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00" y="3351100"/>
            <a:ext cx="6034475" cy="6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7"/>
          <p:cNvSpPr txBox="1"/>
          <p:nvPr/>
        </p:nvSpPr>
        <p:spPr>
          <a:xfrm>
            <a:off x="1607900" y="3879900"/>
            <a:ext cx="6431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function retrieves the value from the search box using document.</a:t>
            </a:r>
            <a:r>
              <a:rPr lang="zh-HK" sz="1600">
                <a:solidFill>
                  <a:srgbClr val="FFD966"/>
                </a:solidFill>
                <a:latin typeface="Comfortaa"/>
                <a:ea typeface="Comfortaa"/>
                <a:cs typeface="Comfortaa"/>
                <a:sym typeface="Comfortaa"/>
              </a:rPr>
              <a:t>getElementById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(‘</a:t>
            </a:r>
            <a:r>
              <a:rPr lang="zh-HK" sz="1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rPr>
              <a:t>find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’) and converts it to lowercase for comparison.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92" name="Google Shape;492;p57"/>
          <p:cNvSpPr txBox="1"/>
          <p:nvPr/>
        </p:nvSpPr>
        <p:spPr>
          <a:xfrm>
            <a:off x="1371950" y="2621550"/>
            <a:ext cx="530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</a:t>
            </a:r>
            <a:r>
              <a:rPr lang="zh-HK" sz="16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function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will update the display when the users types a 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relevant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keys in search box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93" name="Google Shape;493;p57"/>
          <p:cNvSpPr/>
          <p:nvPr/>
        </p:nvSpPr>
        <p:spPr>
          <a:xfrm rot="5183580">
            <a:off x="1240977" y="1511882"/>
            <a:ext cx="314723" cy="26212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7"/>
          <p:cNvSpPr/>
          <p:nvPr/>
        </p:nvSpPr>
        <p:spPr>
          <a:xfrm rot="10800000">
            <a:off x="935025" y="2971100"/>
            <a:ext cx="253500" cy="270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57"/>
          <p:cNvSpPr/>
          <p:nvPr/>
        </p:nvSpPr>
        <p:spPr>
          <a:xfrm rot="5539341">
            <a:off x="1284592" y="4177065"/>
            <a:ext cx="281331" cy="330564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7"/>
          <p:cNvSpPr txBox="1"/>
          <p:nvPr/>
        </p:nvSpPr>
        <p:spPr>
          <a:xfrm>
            <a:off x="6483975" y="3137250"/>
            <a:ext cx="25167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lecture:3 &amp; tut:3 : function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tut:8:  .getELementById()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/>
          <p:nvPr/>
        </p:nvSpPr>
        <p:spPr>
          <a:xfrm>
            <a:off x="3242000" y="0"/>
            <a:ext cx="28848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Search &amp; Filter</a:t>
            </a:r>
            <a:endParaRPr sz="2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2" name="Google Shape;502;p58"/>
          <p:cNvSpPr txBox="1"/>
          <p:nvPr/>
        </p:nvSpPr>
        <p:spPr>
          <a:xfrm>
            <a:off x="1122700" y="3072175"/>
            <a:ext cx="69450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Checks if 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Items belongs to the currently selected category( or if ‘</a:t>
            </a:r>
            <a:r>
              <a:rPr lang="zh-HK" sz="1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rPr>
              <a:t>all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’ is selected)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Checks if the item’s name matches the search input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Both of the condition must be true for an item to be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Display the item called </a:t>
            </a:r>
            <a:r>
              <a:rPr lang="zh-HK" sz="1600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</a:rPr>
              <a:t>fileredData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03" name="Google Shape;503;p58" title="Screenshot 2025-03-11 2334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7800"/>
            <a:ext cx="5026275" cy="21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8"/>
          <p:cNvSpPr txBox="1"/>
          <p:nvPr/>
        </p:nvSpPr>
        <p:spPr>
          <a:xfrm>
            <a:off x="5274050" y="877800"/>
            <a:ext cx="36639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function filters our dataset, </a:t>
            </a:r>
            <a:r>
              <a:rPr lang="zh-HK" sz="16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mensData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which contains all our clothing items. It checks each item against two criteria: the selected category and the search input.</a:t>
            </a:r>
            <a:endParaRPr sz="2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 txBox="1"/>
          <p:nvPr/>
        </p:nvSpPr>
        <p:spPr>
          <a:xfrm>
            <a:off x="3268200" y="0"/>
            <a:ext cx="28413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Search &amp; Filter</a:t>
            </a:r>
            <a:endParaRPr sz="3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10" name="Google Shape;510;p59" title="Screenshot 2025-03-11 1011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00" y="1173700"/>
            <a:ext cx="4800851" cy="13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9"/>
          <p:cNvSpPr txBox="1"/>
          <p:nvPr/>
        </p:nvSpPr>
        <p:spPr>
          <a:xfrm>
            <a:off x="2454250" y="2924225"/>
            <a:ext cx="60399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function updates the </a:t>
            </a:r>
            <a:r>
              <a:rPr lang="zh-HK" sz="1600">
                <a:solidFill>
                  <a:srgbClr val="4A86E8"/>
                </a:solidFill>
                <a:latin typeface="Comfortaa"/>
                <a:ea typeface="Comfortaa"/>
                <a:cs typeface="Comfortaa"/>
                <a:sym typeface="Comfortaa"/>
              </a:rPr>
              <a:t>currrentFilter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variable based on the </a:t>
            </a:r>
            <a:r>
              <a:rPr lang="zh-HK" sz="1600">
                <a:solidFill>
                  <a:srgbClr val="4A86E8"/>
                </a:solidFill>
                <a:latin typeface="Comfortaa"/>
                <a:ea typeface="Comfortaa"/>
                <a:cs typeface="Comfortaa"/>
                <a:sym typeface="Comfortaa"/>
              </a:rPr>
              <a:t>category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selected by the user (e.g., “jacket”).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Updates the </a:t>
            </a:r>
            <a:r>
              <a:rPr lang="zh-HK" sz="1600">
                <a:solidFill>
                  <a:srgbClr val="4A86E8"/>
                </a:solidFill>
                <a:latin typeface="Comfortaa"/>
                <a:ea typeface="Comfortaa"/>
                <a:cs typeface="Comfortaa"/>
                <a:sym typeface="Comfortaa"/>
              </a:rPr>
              <a:t>currentFliter</a:t>
            </a:r>
            <a:endParaRPr sz="1600">
              <a:solidFill>
                <a:srgbClr val="4A86E8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Refresh the display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/>
          <p:nvPr/>
        </p:nvSpPr>
        <p:spPr>
          <a:xfrm>
            <a:off x="3250725" y="0"/>
            <a:ext cx="28848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Search &amp; Filter</a:t>
            </a:r>
            <a:endParaRPr sz="2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17" name="Google Shape;517;p60" title="Screenshot 2025-03-11 1022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00" y="925550"/>
            <a:ext cx="4083824" cy="287764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0"/>
          <p:cNvSpPr txBox="1"/>
          <p:nvPr/>
        </p:nvSpPr>
        <p:spPr>
          <a:xfrm>
            <a:off x="5021650" y="1444700"/>
            <a:ext cx="3576900" cy="3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lang="zh-HK" sz="1600">
                <a:solidFill>
                  <a:srgbClr val="FFD966"/>
                </a:solidFill>
                <a:latin typeface="Comfortaa"/>
                <a:ea typeface="Comfortaa"/>
                <a:cs typeface="Comfortaa"/>
                <a:sym typeface="Comfortaa"/>
              </a:rPr>
              <a:t>getDisplay() 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Retrieves the search input, filters the items based on the current category and search input, and displays the filtered results.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lang="zh-HK" sz="1600">
                <a:solidFill>
                  <a:srgbClr val="FFD966"/>
                </a:solidFill>
                <a:latin typeface="Comfortaa"/>
                <a:ea typeface="Comfortaa"/>
                <a:cs typeface="Comfortaa"/>
                <a:sym typeface="Comfortaa"/>
              </a:rPr>
              <a:t>filterItems()</a:t>
            </a: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: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Updates the category filter and refreshes the display to show items that match the new filter.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/>
        </p:nvSpPr>
        <p:spPr>
          <a:xfrm>
            <a:off x="2950325" y="0"/>
            <a:ext cx="28806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Search &amp; Filter</a:t>
            </a:r>
            <a:endParaRPr sz="2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4" name="Google Shape;524;p61"/>
          <p:cNvSpPr txBox="1"/>
          <p:nvPr/>
        </p:nvSpPr>
        <p:spPr>
          <a:xfrm>
            <a:off x="461250" y="713700"/>
            <a:ext cx="1270500" cy="95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1: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Search: shirt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Filter: all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61" title="Screenshot 2025-03-11 1032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390" y="1755900"/>
            <a:ext cx="2789084" cy="15620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6" name="Google Shape;526;p61" title="Screenshot 2025-03-11 1033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275" y="411325"/>
            <a:ext cx="3341496" cy="156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7" name="Google Shape;527;p61"/>
          <p:cNvSpPr/>
          <p:nvPr/>
        </p:nvSpPr>
        <p:spPr>
          <a:xfrm>
            <a:off x="5134825" y="2697950"/>
            <a:ext cx="374400" cy="20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1"/>
          <p:cNvSpPr txBox="1"/>
          <p:nvPr/>
        </p:nvSpPr>
        <p:spPr>
          <a:xfrm>
            <a:off x="461250" y="1966950"/>
            <a:ext cx="1305600" cy="112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2: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search: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Filter: Jacket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1"/>
          <p:cNvSpPr txBox="1"/>
          <p:nvPr/>
        </p:nvSpPr>
        <p:spPr>
          <a:xfrm>
            <a:off x="513475" y="3472525"/>
            <a:ext cx="1270500" cy="112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3: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search: shirt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Filter: Jacket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61" title="Screenshot 2025-03-11 10444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275" y="2040800"/>
            <a:ext cx="3341501" cy="14317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1" name="Google Shape;531;p61" title="Screenshot 2025-03-11 10463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9275" y="3559550"/>
            <a:ext cx="3403725" cy="1431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2"/>
          <p:cNvSpPr txBox="1"/>
          <p:nvPr/>
        </p:nvSpPr>
        <p:spPr>
          <a:xfrm>
            <a:off x="1990800" y="1938450"/>
            <a:ext cx="51624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6000">
                <a:solidFill>
                  <a:srgbClr val="604ABD"/>
                </a:solidFill>
                <a:latin typeface="Comfortaa"/>
                <a:ea typeface="Comfortaa"/>
                <a:cs typeface="Comfortaa"/>
                <a:sym typeface="Comfortaa"/>
              </a:rPr>
              <a:t>LOGIN PAGE</a:t>
            </a:r>
            <a:endParaRPr sz="6000">
              <a:solidFill>
                <a:srgbClr val="604AB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7" name="Google Shape;537;p62"/>
          <p:cNvSpPr/>
          <p:nvPr/>
        </p:nvSpPr>
        <p:spPr>
          <a:xfrm rot="-2963922">
            <a:off x="6022151" y="-1028252"/>
            <a:ext cx="5518247" cy="6474882"/>
          </a:xfrm>
          <a:custGeom>
            <a:rect b="b" l="l" r="r" t="t"/>
            <a:pathLst>
              <a:path extrusionOk="0" h="18338964" w="17101084">
                <a:moveTo>
                  <a:pt x="0" y="0"/>
                </a:moveTo>
                <a:lnTo>
                  <a:pt x="17101084" y="0"/>
                </a:lnTo>
                <a:lnTo>
                  <a:pt x="17101084" y="18338964"/>
                </a:lnTo>
                <a:lnTo>
                  <a:pt x="0" y="18338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62"/>
          <p:cNvSpPr/>
          <p:nvPr/>
        </p:nvSpPr>
        <p:spPr>
          <a:xfrm rot="-8110386">
            <a:off x="-3263334" y="221272"/>
            <a:ext cx="6421521" cy="5277991"/>
          </a:xfrm>
          <a:custGeom>
            <a:rect b="b" l="l" r="r" t="t"/>
            <a:pathLst>
              <a:path extrusionOk="0" h="10439449" w="10974454">
                <a:moveTo>
                  <a:pt x="0" y="0"/>
                </a:moveTo>
                <a:lnTo>
                  <a:pt x="10974454" y="0"/>
                </a:lnTo>
                <a:lnTo>
                  <a:pt x="10974454" y="10439449"/>
                </a:lnTo>
                <a:lnTo>
                  <a:pt x="0" y="10439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25" y="581925"/>
            <a:ext cx="4151424" cy="33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3900" y="476475"/>
            <a:ext cx="4053874" cy="33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3"/>
          <p:cNvSpPr/>
          <p:nvPr/>
        </p:nvSpPr>
        <p:spPr>
          <a:xfrm>
            <a:off x="0" y="4972050"/>
            <a:ext cx="9144000" cy="171450"/>
          </a:xfrm>
          <a:custGeom>
            <a:rect b="b" l="l" r="r" t="t"/>
            <a:pathLst>
              <a:path extrusionOk="0" h="342900" w="18288000">
                <a:moveTo>
                  <a:pt x="0" y="0"/>
                </a:moveTo>
                <a:lnTo>
                  <a:pt x="18288000" y="0"/>
                </a:lnTo>
                <a:lnTo>
                  <a:pt x="182880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631049" l="-6049" r="-3539" t="-2342515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343450" y="453603"/>
            <a:ext cx="5253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651" y="909950"/>
            <a:ext cx="6368573" cy="400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023075" y="-304400"/>
            <a:ext cx="20394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</a:t>
            </a:r>
            <a:r>
              <a:rPr lang="zh-HK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</a:t>
            </a:r>
            <a:r>
              <a:rPr lang="zh-HK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Main Page</a:t>
            </a:r>
            <a:endParaRPr sz="2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477850" y="955700"/>
            <a:ext cx="9225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BABA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125" y="1718388"/>
            <a:ext cx="4397475" cy="319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275" y="206950"/>
            <a:ext cx="4700800" cy="84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64"/>
          <p:cNvCxnSpPr/>
          <p:nvPr/>
        </p:nvCxnSpPr>
        <p:spPr>
          <a:xfrm flipH="1" rot="10800000">
            <a:off x="4267500" y="1054325"/>
            <a:ext cx="304500" cy="73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3" name="Google Shape;55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25" y="390250"/>
            <a:ext cx="3214050" cy="66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64"/>
          <p:cNvCxnSpPr/>
          <p:nvPr/>
        </p:nvCxnSpPr>
        <p:spPr>
          <a:xfrm>
            <a:off x="740175" y="1035000"/>
            <a:ext cx="611100" cy="62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5" name="Google Shape;55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7200" y="2472100"/>
            <a:ext cx="15525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4"/>
          <p:cNvSpPr/>
          <p:nvPr/>
        </p:nvSpPr>
        <p:spPr>
          <a:xfrm>
            <a:off x="0" y="4972050"/>
            <a:ext cx="9144000" cy="171450"/>
          </a:xfrm>
          <a:custGeom>
            <a:rect b="b" l="l" r="r" t="t"/>
            <a:pathLst>
              <a:path extrusionOk="0" h="342900" w="18288000">
                <a:moveTo>
                  <a:pt x="0" y="0"/>
                </a:moveTo>
                <a:lnTo>
                  <a:pt x="18288000" y="0"/>
                </a:lnTo>
                <a:lnTo>
                  <a:pt x="182880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631049" l="-6049" r="-3539" t="-2342515"/>
            </a:stretch>
          </a:blipFill>
          <a:ln>
            <a:noFill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400" y="1472325"/>
            <a:ext cx="4610926" cy="337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50" y="93725"/>
            <a:ext cx="5207199" cy="123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65"/>
          <p:cNvCxnSpPr/>
          <p:nvPr/>
        </p:nvCxnSpPr>
        <p:spPr>
          <a:xfrm flipH="1" rot="10800000">
            <a:off x="2261963" y="1397725"/>
            <a:ext cx="1089600" cy="129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65"/>
          <p:cNvSpPr txBox="1"/>
          <p:nvPr/>
        </p:nvSpPr>
        <p:spPr>
          <a:xfrm>
            <a:off x="5415125" y="2012275"/>
            <a:ext cx="3286200" cy="27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200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addEventListener</a:t>
            </a:r>
            <a:endParaRPr sz="22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200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DOMContentLoaded</a:t>
            </a:r>
            <a:endParaRPr sz="22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65"/>
          <p:cNvSpPr/>
          <p:nvPr/>
        </p:nvSpPr>
        <p:spPr>
          <a:xfrm>
            <a:off x="0" y="4972050"/>
            <a:ext cx="9144000" cy="171450"/>
          </a:xfrm>
          <a:custGeom>
            <a:rect b="b" l="l" r="r" t="t"/>
            <a:pathLst>
              <a:path extrusionOk="0" h="342900" w="18288000">
                <a:moveTo>
                  <a:pt x="0" y="0"/>
                </a:moveTo>
                <a:lnTo>
                  <a:pt x="18288000" y="0"/>
                </a:lnTo>
                <a:lnTo>
                  <a:pt x="182880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631049" l="-6049" r="-3539" t="-2342515"/>
            </a:stretch>
          </a:blipFill>
          <a:ln>
            <a:noFill/>
          </a:ln>
        </p:spPr>
      </p:sp>
      <p:sp>
        <p:nvSpPr>
          <p:cNvPr id="566" name="Google Shape;566;p65"/>
          <p:cNvSpPr/>
          <p:nvPr/>
        </p:nvSpPr>
        <p:spPr>
          <a:xfrm rot="-3366230">
            <a:off x="7243363" y="-634481"/>
            <a:ext cx="3296398" cy="3242550"/>
          </a:xfrm>
          <a:custGeom>
            <a:rect b="b" l="l" r="r" t="t"/>
            <a:pathLst>
              <a:path extrusionOk="0" h="18338964" w="17101084">
                <a:moveTo>
                  <a:pt x="0" y="0"/>
                </a:moveTo>
                <a:lnTo>
                  <a:pt x="17101084" y="0"/>
                </a:lnTo>
                <a:lnTo>
                  <a:pt x="17101084" y="18338964"/>
                </a:lnTo>
                <a:lnTo>
                  <a:pt x="0" y="18338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/>
          <p:nvPr/>
        </p:nvSpPr>
        <p:spPr>
          <a:xfrm>
            <a:off x="-518100" y="-2843725"/>
            <a:ext cx="9662112" cy="9948888"/>
          </a:xfrm>
          <a:custGeom>
            <a:rect b="b" l="l" r="r" t="t"/>
            <a:pathLst>
              <a:path extrusionOk="0" h="18338964" w="17101084">
                <a:moveTo>
                  <a:pt x="0" y="0"/>
                </a:moveTo>
                <a:lnTo>
                  <a:pt x="17101084" y="0"/>
                </a:lnTo>
                <a:lnTo>
                  <a:pt x="17101084" y="18338964"/>
                </a:lnTo>
                <a:lnTo>
                  <a:pt x="0" y="18338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72" name="Google Shape;5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25" y="448550"/>
            <a:ext cx="3672250" cy="406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2175" y="1171725"/>
            <a:ext cx="4629126" cy="294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/>
          <p:nvPr/>
        </p:nvSpPr>
        <p:spPr>
          <a:xfrm rot="-1998506">
            <a:off x="6136686" y="-291975"/>
            <a:ext cx="5893644" cy="5365925"/>
          </a:xfrm>
          <a:custGeom>
            <a:rect b="b" l="l" r="r" t="t"/>
            <a:pathLst>
              <a:path extrusionOk="0" h="1828181" w="1887155">
                <a:moveTo>
                  <a:pt x="0" y="0"/>
                </a:moveTo>
                <a:lnTo>
                  <a:pt x="1887155" y="0"/>
                </a:lnTo>
                <a:lnTo>
                  <a:pt x="1887155" y="1828181"/>
                </a:lnTo>
                <a:lnTo>
                  <a:pt x="0" y="1828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79" name="Google Shape;579;p67"/>
          <p:cNvPicPr preferRelativeResize="0"/>
          <p:nvPr/>
        </p:nvPicPr>
        <p:blipFill rotWithShape="1">
          <a:blip r:embed="rId4">
            <a:alphaModFix/>
          </a:blip>
          <a:srcRect b="0" l="0" r="3474" t="0"/>
          <a:stretch/>
        </p:blipFill>
        <p:spPr>
          <a:xfrm>
            <a:off x="566300" y="1694950"/>
            <a:ext cx="4370226" cy="328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7"/>
          <p:cNvPicPr preferRelativeResize="0"/>
          <p:nvPr/>
        </p:nvPicPr>
        <p:blipFill rotWithShape="1">
          <a:blip r:embed="rId5">
            <a:alphaModFix/>
          </a:blip>
          <a:srcRect b="7850" l="0" r="-22428" t="-7850"/>
          <a:stretch/>
        </p:blipFill>
        <p:spPr>
          <a:xfrm>
            <a:off x="566300" y="381600"/>
            <a:ext cx="6506850" cy="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7"/>
          <p:cNvSpPr txBox="1"/>
          <p:nvPr/>
        </p:nvSpPr>
        <p:spPr>
          <a:xfrm>
            <a:off x="5984425" y="1896950"/>
            <a:ext cx="2952600" cy="23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SessionStorage</a:t>
            </a:r>
            <a:endParaRPr sz="24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8"/>
          <p:cNvSpPr/>
          <p:nvPr/>
        </p:nvSpPr>
        <p:spPr>
          <a:xfrm rot="5646810">
            <a:off x="397937" y="-1780189"/>
            <a:ext cx="8032043" cy="9029558"/>
          </a:xfrm>
          <a:custGeom>
            <a:rect b="b" l="l" r="r" t="t"/>
            <a:pathLst>
              <a:path extrusionOk="0" h="10439449" w="10974454">
                <a:moveTo>
                  <a:pt x="0" y="0"/>
                </a:moveTo>
                <a:lnTo>
                  <a:pt x="10974454" y="0"/>
                </a:lnTo>
                <a:lnTo>
                  <a:pt x="10974454" y="10439449"/>
                </a:lnTo>
                <a:lnTo>
                  <a:pt x="0" y="10439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87" name="Google Shape;5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138" y="292025"/>
            <a:ext cx="5791724" cy="455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9"/>
          <p:cNvSpPr txBox="1"/>
          <p:nvPr>
            <p:ph type="ctrTitle"/>
          </p:nvPr>
        </p:nvSpPr>
        <p:spPr>
          <a:xfrm>
            <a:off x="1729950" y="1409692"/>
            <a:ext cx="5684100" cy="23241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800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Add To Cart Page</a:t>
            </a:r>
            <a:endParaRPr sz="38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3" name="Google Shape;593;p69"/>
          <p:cNvSpPr/>
          <p:nvPr/>
        </p:nvSpPr>
        <p:spPr>
          <a:xfrm>
            <a:off x="-1363465" y="-1611189"/>
            <a:ext cx="5044820" cy="4951520"/>
          </a:xfrm>
          <a:custGeom>
            <a:rect b="b" l="l" r="r" t="t"/>
            <a:pathLst>
              <a:path extrusionOk="0" h="18338964" w="17101084">
                <a:moveTo>
                  <a:pt x="0" y="0"/>
                </a:moveTo>
                <a:lnTo>
                  <a:pt x="17101084" y="0"/>
                </a:lnTo>
                <a:lnTo>
                  <a:pt x="17101084" y="18338964"/>
                </a:lnTo>
                <a:lnTo>
                  <a:pt x="0" y="18338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4" name="Google Shape;594;p69"/>
          <p:cNvSpPr/>
          <p:nvPr/>
        </p:nvSpPr>
        <p:spPr>
          <a:xfrm>
            <a:off x="6080657" y="2693014"/>
            <a:ext cx="4052470" cy="3623460"/>
          </a:xfrm>
          <a:custGeom>
            <a:rect b="b" l="l" r="r" t="t"/>
            <a:pathLst>
              <a:path extrusionOk="0" h="1664046" w="2026235">
                <a:moveTo>
                  <a:pt x="0" y="0"/>
                </a:moveTo>
                <a:lnTo>
                  <a:pt x="2026235" y="0"/>
                </a:lnTo>
                <a:lnTo>
                  <a:pt x="2026235" y="1664046"/>
                </a:lnTo>
                <a:lnTo>
                  <a:pt x="0" y="1664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0"/>
          <p:cNvSpPr txBox="1"/>
          <p:nvPr>
            <p:ph type="title"/>
          </p:nvPr>
        </p:nvSpPr>
        <p:spPr>
          <a:xfrm>
            <a:off x="2311012" y="119869"/>
            <a:ext cx="4114800" cy="5715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Application: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0" name="Google Shape;600;p70"/>
          <p:cNvSpPr txBox="1"/>
          <p:nvPr>
            <p:ph idx="1" type="body"/>
          </p:nvPr>
        </p:nvSpPr>
        <p:spPr>
          <a:xfrm>
            <a:off x="360651" y="1580700"/>
            <a:ext cx="3013200" cy="19821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ADD TO BAG - the product from product page is redirected to another page called 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Add to Cart Page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794" y="1230075"/>
            <a:ext cx="5717900" cy="26833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2" name="Google Shape;602;p70"/>
          <p:cNvSpPr/>
          <p:nvPr/>
        </p:nvSpPr>
        <p:spPr>
          <a:xfrm rot="10800000">
            <a:off x="7053322" y="-857820"/>
            <a:ext cx="3539261" cy="2087890"/>
          </a:xfrm>
          <a:custGeom>
            <a:rect b="b" l="l" r="r" t="t"/>
            <a:pathLst>
              <a:path extrusionOk="0" h="10439449" w="10974454">
                <a:moveTo>
                  <a:pt x="0" y="0"/>
                </a:moveTo>
                <a:lnTo>
                  <a:pt x="10974454" y="0"/>
                </a:lnTo>
                <a:lnTo>
                  <a:pt x="10974454" y="10439449"/>
                </a:lnTo>
                <a:lnTo>
                  <a:pt x="0" y="10439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3" name="Google Shape;603;p70"/>
          <p:cNvSpPr/>
          <p:nvPr/>
        </p:nvSpPr>
        <p:spPr>
          <a:xfrm rot="-6334353">
            <a:off x="-437910" y="2956692"/>
            <a:ext cx="2707297" cy="3948737"/>
          </a:xfrm>
          <a:custGeom>
            <a:rect b="b" l="l" r="r" t="t"/>
            <a:pathLst>
              <a:path extrusionOk="0" h="18338964" w="17101084">
                <a:moveTo>
                  <a:pt x="0" y="0"/>
                </a:moveTo>
                <a:lnTo>
                  <a:pt x="17101084" y="0"/>
                </a:lnTo>
                <a:lnTo>
                  <a:pt x="17101084" y="18338964"/>
                </a:lnTo>
                <a:lnTo>
                  <a:pt x="0" y="18338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1"/>
          <p:cNvSpPr txBox="1"/>
          <p:nvPr>
            <p:ph type="title"/>
          </p:nvPr>
        </p:nvSpPr>
        <p:spPr>
          <a:xfrm>
            <a:off x="2046493" y="137319"/>
            <a:ext cx="4114800" cy="5715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The Add To Cart Page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9" name="Google Shape;609;p71"/>
          <p:cNvSpPr txBox="1"/>
          <p:nvPr>
            <p:ph idx="1" type="body"/>
          </p:nvPr>
        </p:nvSpPr>
        <p:spPr>
          <a:xfrm>
            <a:off x="4721953" y="1170294"/>
            <a:ext cx="4185600" cy="28029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In terms of user experience,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900"/>
              <a:buFont typeface="Comfortaa"/>
              <a:buChar char="-"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Allows for more ?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900"/>
              <a:buFont typeface="Comfortaa"/>
              <a:buChar char="-"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To </a:t>
            </a: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encourage ?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900"/>
              <a:buFont typeface="Comfortaa"/>
              <a:buChar char="-"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A way to support ?  through Add To Cart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10" name="Google Shape;6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24" y="1359035"/>
            <a:ext cx="4380076" cy="24254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1" name="Google Shape;611;p71"/>
          <p:cNvSpPr/>
          <p:nvPr/>
        </p:nvSpPr>
        <p:spPr>
          <a:xfrm rot="1626487">
            <a:off x="6449198" y="-1617840"/>
            <a:ext cx="4034415" cy="2829569"/>
          </a:xfrm>
          <a:custGeom>
            <a:rect b="b" l="l" r="r" t="t"/>
            <a:pathLst>
              <a:path extrusionOk="0" h="18338964" w="17101084">
                <a:moveTo>
                  <a:pt x="0" y="0"/>
                </a:moveTo>
                <a:lnTo>
                  <a:pt x="17101084" y="0"/>
                </a:lnTo>
                <a:lnTo>
                  <a:pt x="17101084" y="18338964"/>
                </a:lnTo>
                <a:lnTo>
                  <a:pt x="0" y="18338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2"/>
          <p:cNvSpPr txBox="1"/>
          <p:nvPr>
            <p:ph type="title"/>
          </p:nvPr>
        </p:nvSpPr>
        <p:spPr>
          <a:xfrm>
            <a:off x="2060545" y="198819"/>
            <a:ext cx="4114800" cy="5715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Using the power of JavaScript: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17" name="Google Shape;6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375" y="889675"/>
            <a:ext cx="2889788" cy="1296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8" name="Google Shape;61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465" y="3366744"/>
            <a:ext cx="2767620" cy="15326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9" name="Google Shape;619;p72"/>
          <p:cNvSpPr/>
          <p:nvPr/>
        </p:nvSpPr>
        <p:spPr>
          <a:xfrm>
            <a:off x="7019475" y="2276197"/>
            <a:ext cx="511800" cy="93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49550"/>
            <a:ext cx="4621051" cy="34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3"/>
          <p:cNvSpPr txBox="1"/>
          <p:nvPr>
            <p:ph type="title"/>
          </p:nvPr>
        </p:nvSpPr>
        <p:spPr>
          <a:xfrm>
            <a:off x="215850" y="322675"/>
            <a:ext cx="5642400" cy="1045200"/>
          </a:xfrm>
          <a:prstGeom prst="rect">
            <a:avLst/>
          </a:prstGeom>
          <a:solidFill>
            <a:srgbClr val="D9D2E9"/>
          </a:solidFill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Purpose of  </a:t>
            </a:r>
            <a:r>
              <a:rPr lang="zh-HK" sz="1400"/>
              <a:t>document.getElementById("addToCartButton").addEventListener("click", function() {</a:t>
            </a:r>
            <a:endParaRPr/>
          </a:p>
        </p:txBody>
      </p:sp>
      <p:sp>
        <p:nvSpPr>
          <p:cNvPr id="626" name="Google Shape;626;p73"/>
          <p:cNvSpPr txBox="1"/>
          <p:nvPr>
            <p:ph idx="1" type="body"/>
          </p:nvPr>
        </p:nvSpPr>
        <p:spPr>
          <a:xfrm>
            <a:off x="942351" y="1481996"/>
            <a:ext cx="4303200" cy="785700"/>
          </a:xfrm>
          <a:prstGeom prst="rect">
            <a:avLst/>
          </a:prstGeom>
          <a:solidFill>
            <a:srgbClr val="D9D2E9"/>
          </a:solidFill>
        </p:spPr>
        <p:txBody>
          <a:bodyPr anchorCtr="0" anchor="t" bIns="22850" lIns="45725" spcFirstLastPara="1" rIns="45725" wrap="square" tIns="22850">
            <a:normAutofit lnSpcReduction="10000"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zh-HK"/>
              <a:t>Upon clicking button, it helps submit forms, and to be able to obtain data from server to </a:t>
            </a:r>
            <a:r>
              <a:rPr lang="zh-HK"/>
              <a:t>change the contents of Add to Cart page </a:t>
            </a:r>
            <a:endParaRPr/>
          </a:p>
        </p:txBody>
      </p:sp>
      <p:sp>
        <p:nvSpPr>
          <p:cNvPr id="627" name="Google Shape;627;p73"/>
          <p:cNvSpPr txBox="1"/>
          <p:nvPr>
            <p:ph type="title"/>
          </p:nvPr>
        </p:nvSpPr>
        <p:spPr>
          <a:xfrm>
            <a:off x="5442291" y="1663511"/>
            <a:ext cx="3360900" cy="604200"/>
          </a:xfrm>
          <a:prstGeom prst="rect">
            <a:avLst/>
          </a:prstGeom>
          <a:solidFill>
            <a:srgbClr val="D5A6BD"/>
          </a:solidFill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Purpose of </a:t>
            </a:r>
            <a:r>
              <a:rPr lang="zh-HK" sz="1400"/>
              <a:t>const product = {</a:t>
            </a:r>
            <a:endParaRPr/>
          </a:p>
        </p:txBody>
      </p:sp>
      <p:sp>
        <p:nvSpPr>
          <p:cNvPr id="628" name="Google Shape;628;p73"/>
          <p:cNvSpPr txBox="1"/>
          <p:nvPr>
            <p:ph idx="1" type="body"/>
          </p:nvPr>
        </p:nvSpPr>
        <p:spPr>
          <a:xfrm>
            <a:off x="4556061" y="2381817"/>
            <a:ext cx="4303200" cy="604200"/>
          </a:xfrm>
          <a:prstGeom prst="rect">
            <a:avLst/>
          </a:prstGeom>
          <a:solidFill>
            <a:srgbClr val="D5A6BD"/>
          </a:solidFill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zh-HK"/>
              <a:t>To define collection of related data i.e. grouping id,name,price,category</a:t>
            </a:r>
            <a:endParaRPr/>
          </a:p>
        </p:txBody>
      </p:sp>
      <p:sp>
        <p:nvSpPr>
          <p:cNvPr id="629" name="Google Shape;629;p73"/>
          <p:cNvSpPr txBox="1"/>
          <p:nvPr>
            <p:ph type="title"/>
          </p:nvPr>
        </p:nvSpPr>
        <p:spPr>
          <a:xfrm>
            <a:off x="215850" y="2448725"/>
            <a:ext cx="4219800" cy="1045200"/>
          </a:xfrm>
          <a:prstGeom prst="rect">
            <a:avLst/>
          </a:prstGeom>
          <a:solidFill>
            <a:srgbClr val="9FC5E8"/>
          </a:solidFill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Purpose of  </a:t>
            </a:r>
            <a:r>
              <a:rPr lang="zh-HK" sz="1400"/>
              <a:t>localStorage.setItem("cart", JSON.stringify(product));</a:t>
            </a:r>
            <a:endParaRPr/>
          </a:p>
        </p:txBody>
      </p:sp>
      <p:sp>
        <p:nvSpPr>
          <p:cNvPr id="630" name="Google Shape;630;p73"/>
          <p:cNvSpPr txBox="1"/>
          <p:nvPr>
            <p:ph idx="1" type="body"/>
          </p:nvPr>
        </p:nvSpPr>
        <p:spPr>
          <a:xfrm>
            <a:off x="174149" y="4242029"/>
            <a:ext cx="3779100" cy="604200"/>
          </a:xfrm>
          <a:prstGeom prst="rect">
            <a:avLst/>
          </a:prstGeom>
          <a:solidFill>
            <a:srgbClr val="9FC5E8"/>
          </a:solidFill>
        </p:spPr>
        <p:txBody>
          <a:bodyPr anchorCtr="0" anchor="t" bIns="22850" lIns="45725" spcFirstLastPara="1" rIns="45725" wrap="square" tIns="22850">
            <a:normAutofit fontScale="92500" lnSpcReduction="20000"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zh-HK"/>
              <a:t>Since localStorage only stores strings, the product object is converted to a JSON string using JSON. stringify().</a:t>
            </a:r>
            <a:endParaRPr/>
          </a:p>
        </p:txBody>
      </p:sp>
      <p:sp>
        <p:nvSpPr>
          <p:cNvPr id="631" name="Google Shape;631;p73"/>
          <p:cNvSpPr txBox="1"/>
          <p:nvPr>
            <p:ph idx="1" type="body"/>
          </p:nvPr>
        </p:nvSpPr>
        <p:spPr>
          <a:xfrm>
            <a:off x="174161" y="3565869"/>
            <a:ext cx="4303200" cy="604200"/>
          </a:xfrm>
          <a:prstGeom prst="rect">
            <a:avLst/>
          </a:prstGeom>
          <a:solidFill>
            <a:srgbClr val="9FC5E8"/>
          </a:solidFill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zh-HK"/>
              <a:t>Allows to store key</a:t>
            </a:r>
            <a:r>
              <a:rPr lang="zh-HK"/>
              <a:t>-value and setItem() stores product data under “cart”</a:t>
            </a:r>
            <a:endParaRPr/>
          </a:p>
        </p:txBody>
      </p:sp>
      <p:sp>
        <p:nvSpPr>
          <p:cNvPr id="632" name="Google Shape;632;p73"/>
          <p:cNvSpPr txBox="1"/>
          <p:nvPr>
            <p:ph type="title"/>
          </p:nvPr>
        </p:nvSpPr>
        <p:spPr>
          <a:xfrm>
            <a:off x="4610574" y="3100150"/>
            <a:ext cx="4410600" cy="1045200"/>
          </a:xfrm>
          <a:prstGeom prst="rect">
            <a:avLst/>
          </a:prstGeom>
          <a:solidFill>
            <a:srgbClr val="F9CB9C"/>
          </a:solidFill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Purpose of </a:t>
            </a:r>
            <a:r>
              <a:rPr lang="zh-HK" sz="1400"/>
              <a:t>window.location.href = "/checkout.html";</a:t>
            </a:r>
            <a:endParaRPr/>
          </a:p>
        </p:txBody>
      </p:sp>
      <p:sp>
        <p:nvSpPr>
          <p:cNvPr id="633" name="Google Shape;633;p73"/>
          <p:cNvSpPr txBox="1"/>
          <p:nvPr>
            <p:ph idx="1" type="body"/>
          </p:nvPr>
        </p:nvSpPr>
        <p:spPr>
          <a:xfrm>
            <a:off x="4099476" y="4242025"/>
            <a:ext cx="4921800" cy="604200"/>
          </a:xfrm>
          <a:prstGeom prst="rect">
            <a:avLst/>
          </a:prstGeom>
          <a:solidFill>
            <a:srgbClr val="F9CB9C"/>
          </a:solidFill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zh-HK"/>
              <a:t>To navigate to a new URL, for </a:t>
            </a:r>
            <a:r>
              <a:rPr lang="zh-HK"/>
              <a:t>the example /checkout.html is used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300" y="801803"/>
            <a:ext cx="5169649" cy="434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/>
          <p:nvPr/>
        </p:nvSpPr>
        <p:spPr>
          <a:xfrm>
            <a:off x="2932550" y="529425"/>
            <a:ext cx="1765200" cy="4893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3021900" y="40125"/>
            <a:ext cx="428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zh-HK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Sidebar Design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4">
            <a:alphaModFix/>
          </a:blip>
          <a:srcRect b="0" l="5514" r="-12799" t="-7284"/>
          <a:stretch/>
        </p:blipFill>
        <p:spPr>
          <a:xfrm>
            <a:off x="315850" y="593924"/>
            <a:ext cx="3448199" cy="21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100600" y="2945425"/>
            <a:ext cx="38787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  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lang="zh-HK" sz="11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&lt;div class="container"&gt;</a:t>
            </a: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 main container to hold all the website's content.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zh-HK" sz="1100">
                <a:solidFill>
                  <a:srgbClr val="188038"/>
                </a:solidFill>
                <a:latin typeface="Comfortaa"/>
                <a:ea typeface="Comfortaa"/>
                <a:cs typeface="Comfortaa"/>
                <a:sym typeface="Comfortaa"/>
              </a:rPr>
              <a:t>&lt;div class="sidebar"&gt;</a:t>
            </a:r>
            <a:r>
              <a:rPr b="1"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Creates a sidebar navigation menu.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Char char="●"/>
            </a:pPr>
            <a:r>
              <a:rPr lang="zh-HK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Created an unordered list for the sidebar menu items.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30" y="1954477"/>
            <a:ext cx="3575650" cy="2762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4"/>
          <p:cNvSpPr/>
          <p:nvPr/>
        </p:nvSpPr>
        <p:spPr>
          <a:xfrm>
            <a:off x="859373" y="150196"/>
            <a:ext cx="5485200" cy="1695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74"/>
          <p:cNvSpPr txBox="1"/>
          <p:nvPr>
            <p:ph type="title"/>
          </p:nvPr>
        </p:nvSpPr>
        <p:spPr>
          <a:xfrm>
            <a:off x="1404522" y="805646"/>
            <a:ext cx="4114800" cy="5715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Comfortaa"/>
                <a:ea typeface="Comfortaa"/>
                <a:cs typeface="Comfortaa"/>
                <a:sym typeface="Comfortaa"/>
              </a:rPr>
              <a:t>Your not alone bro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1" name="Google Shape;64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337" y="2300276"/>
            <a:ext cx="3038625" cy="266979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4"/>
          <p:cNvSpPr/>
          <p:nvPr/>
        </p:nvSpPr>
        <p:spPr>
          <a:xfrm>
            <a:off x="6762543" y="982371"/>
            <a:ext cx="2022300" cy="1317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4"/>
          <p:cNvSpPr txBox="1"/>
          <p:nvPr/>
        </p:nvSpPr>
        <p:spPr>
          <a:xfrm flipH="1">
            <a:off x="7523811" y="1423975"/>
            <a:ext cx="499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🥹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4"/>
          <p:cNvSpPr/>
          <p:nvPr/>
        </p:nvSpPr>
        <p:spPr>
          <a:xfrm rot="5918228">
            <a:off x="7972586" y="3325384"/>
            <a:ext cx="2192317" cy="3033958"/>
          </a:xfrm>
          <a:custGeom>
            <a:rect b="b" l="l" r="r" t="t"/>
            <a:pathLst>
              <a:path extrusionOk="0" h="10439449" w="10974454">
                <a:moveTo>
                  <a:pt x="0" y="0"/>
                </a:moveTo>
                <a:lnTo>
                  <a:pt x="10974454" y="0"/>
                </a:lnTo>
                <a:lnTo>
                  <a:pt x="10974454" y="10439449"/>
                </a:lnTo>
                <a:lnTo>
                  <a:pt x="0" y="10439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5"/>
          <p:cNvSpPr txBox="1"/>
          <p:nvPr>
            <p:ph type="title"/>
          </p:nvPr>
        </p:nvSpPr>
        <p:spPr>
          <a:xfrm>
            <a:off x="142250" y="196061"/>
            <a:ext cx="8546700" cy="5715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HTML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0" name="Google Shape;650;p75"/>
          <p:cNvSpPr txBox="1"/>
          <p:nvPr>
            <p:ph idx="1" type="body"/>
          </p:nvPr>
        </p:nvSpPr>
        <p:spPr>
          <a:xfrm>
            <a:off x="2637232" y="767556"/>
            <a:ext cx="2020200" cy="319800"/>
          </a:xfrm>
          <a:prstGeom prst="rect">
            <a:avLst/>
          </a:prstGeom>
        </p:spPr>
        <p:txBody>
          <a:bodyPr anchorCtr="0" anchor="b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HTML ( Shell )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1" name="Google Shape;651;p75"/>
          <p:cNvSpPr txBox="1"/>
          <p:nvPr>
            <p:ph idx="2" type="body"/>
          </p:nvPr>
        </p:nvSpPr>
        <p:spPr>
          <a:xfrm>
            <a:off x="1243612" y="1087350"/>
            <a:ext cx="3866100" cy="35988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  <a:p>
            <a: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Comfortaa"/>
              <a:buChar char="-"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provides?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Comfortaa"/>
              <a:buChar char="-"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Tag &lt;header&gt; holds the V'làmour logo, loaded from an SVG file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Comfortaa"/>
              <a:buChar char="-"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id=“cartNavBar” shows ‘CART (1)’ 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Comfortaa"/>
              <a:buChar char="-"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id=“product-details” section displays the </a:t>
            </a: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example of one of our products Bomber Jacket, with its reference number, size and price.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Comfortaa"/>
              <a:buChar char="-"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Providing an option to Change Quantity, Delete or Save For Later allows the user freedom to choose 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52" name="Google Shape;65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550" y="1087350"/>
            <a:ext cx="2947164" cy="35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5"/>
          <p:cNvSpPr/>
          <p:nvPr/>
        </p:nvSpPr>
        <p:spPr>
          <a:xfrm rot="-5400000">
            <a:off x="7959098" y="-1272587"/>
            <a:ext cx="1664002" cy="2612096"/>
          </a:xfrm>
          <a:custGeom>
            <a:rect b="b" l="l" r="r" t="t"/>
            <a:pathLst>
              <a:path extrusionOk="0" h="12899239" w="11093346">
                <a:moveTo>
                  <a:pt x="0" y="0"/>
                </a:moveTo>
                <a:lnTo>
                  <a:pt x="11093346" y="0"/>
                </a:lnTo>
                <a:lnTo>
                  <a:pt x="11093346" y="12899240"/>
                </a:lnTo>
                <a:lnTo>
                  <a:pt x="0" y="12899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4" name="Google Shape;654;p75"/>
          <p:cNvSpPr/>
          <p:nvPr/>
        </p:nvSpPr>
        <p:spPr>
          <a:xfrm rot="5400000">
            <a:off x="-851297" y="2175366"/>
            <a:ext cx="2856555" cy="5431536"/>
          </a:xfrm>
          <a:custGeom>
            <a:rect b="b" l="l" r="r" t="t"/>
            <a:pathLst>
              <a:path extrusionOk="0"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6"/>
          <p:cNvSpPr txBox="1"/>
          <p:nvPr/>
        </p:nvSpPr>
        <p:spPr>
          <a:xfrm>
            <a:off x="4821811" y="1475178"/>
            <a:ext cx="2020800" cy="26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0" name="Google Shape;66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308" y="1192166"/>
            <a:ext cx="2898675" cy="34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6"/>
          <p:cNvSpPr txBox="1"/>
          <p:nvPr/>
        </p:nvSpPr>
        <p:spPr>
          <a:xfrm>
            <a:off x="1236250" y="1133325"/>
            <a:ext cx="38901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Comfortaa"/>
              <a:buChar char="-"/>
            </a:pPr>
            <a:r>
              <a:rPr lang="zh-HK" sz="1200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to how does this affect  you as user and customer? </a:t>
            </a:r>
            <a:endParaRPr sz="12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Comfortaa"/>
              <a:buChar char="-"/>
            </a:pPr>
            <a:r>
              <a:rPr lang="zh-HK" sz="1200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#main-container?</a:t>
            </a:r>
            <a:endParaRPr sz="12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Comfortaa"/>
              <a:buChar char="-"/>
            </a:pPr>
            <a:r>
              <a:rPr lang="zh-HK" sz="1200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#cartNavBar?</a:t>
            </a:r>
            <a:endParaRPr sz="12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rgbClr val="9900FF"/>
              </a:buClr>
              <a:buSzPts val="1200"/>
              <a:buFont typeface="Comfortaa"/>
              <a:buChar char="-"/>
            </a:pPr>
            <a:r>
              <a:rPr lang="zh-HK" sz="1200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#cart-nav?</a:t>
            </a:r>
            <a:endParaRPr sz="12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2" name="Google Shape;662;p76"/>
          <p:cNvSpPr txBox="1"/>
          <p:nvPr/>
        </p:nvSpPr>
        <p:spPr>
          <a:xfrm>
            <a:off x="2009538" y="813522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zh-HK" sz="1200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CSS (Appearance)</a:t>
            </a:r>
            <a:endParaRPr b="1" sz="12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3" name="Google Shape;663;p76"/>
          <p:cNvSpPr txBox="1"/>
          <p:nvPr>
            <p:ph type="title"/>
          </p:nvPr>
        </p:nvSpPr>
        <p:spPr>
          <a:xfrm>
            <a:off x="169518" y="318768"/>
            <a:ext cx="8546700" cy="5715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CSS</a:t>
            </a:r>
            <a:endParaRPr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" name="Google Shape;664;p76"/>
          <p:cNvSpPr/>
          <p:nvPr/>
        </p:nvSpPr>
        <p:spPr>
          <a:xfrm rot="-2963922">
            <a:off x="-3000139" y="1146064"/>
            <a:ext cx="5518247" cy="6474882"/>
          </a:xfrm>
          <a:custGeom>
            <a:rect b="b" l="l" r="r" t="t"/>
            <a:pathLst>
              <a:path extrusionOk="0" h="18338964" w="17101084">
                <a:moveTo>
                  <a:pt x="0" y="0"/>
                </a:moveTo>
                <a:lnTo>
                  <a:pt x="17101084" y="0"/>
                </a:lnTo>
                <a:lnTo>
                  <a:pt x="17101084" y="18338964"/>
                </a:lnTo>
                <a:lnTo>
                  <a:pt x="0" y="18338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optical illusion that looks like a swirl (provided by Tenor)" id="669" name="Google Shape;66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8772" y="-165659"/>
            <a:ext cx="9609125" cy="54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7"/>
          <p:cNvSpPr txBox="1"/>
          <p:nvPr/>
        </p:nvSpPr>
        <p:spPr>
          <a:xfrm>
            <a:off x="4203550" y="2297525"/>
            <a:ext cx="852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zh-HK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zh-HK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50" y="529425"/>
            <a:ext cx="5190124" cy="435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3021900" y="40125"/>
            <a:ext cx="428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zh-HK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zh-HK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Sidebar Design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4701600" y="942975"/>
            <a:ext cx="1107900" cy="71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5306275" y="2332700"/>
            <a:ext cx="3837600" cy="3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Char char="●"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(0, 0, 0) means no red, no green, and no blue, which makes it black.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Char char="●"/>
            </a:pPr>
            <a:r>
              <a:rPr lang="zh-HK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0.5 is the alpha value, meaning the black background is semi-transparent (50% see-through).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500" y="156675"/>
            <a:ext cx="3175450" cy="20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825" y="784600"/>
            <a:ext cx="5190124" cy="43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0" y="3032675"/>
            <a:ext cx="3720426" cy="19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3021900" y="40125"/>
            <a:ext cx="4281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zh-HK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Sidebar Design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137125" y="529425"/>
            <a:ext cx="3821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Functionality of JavaScript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</a:pPr>
            <a:r>
              <a:rPr lang="zh-H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addEventListener('click', ...)  allows to detect clicks on the menu button.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</a:pPr>
            <a:r>
              <a:rPr lang="zh-H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classList.add('active') to make the sidebar and overlay visible.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</a:pPr>
            <a:r>
              <a:rPr lang="zh-H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Clicking the close button or the overlay removes these classes using classList.remove('active'), which hides the sidebar."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50" y="957750"/>
            <a:ext cx="6504100" cy="4185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/>
          <p:nvPr/>
        </p:nvSpPr>
        <p:spPr>
          <a:xfrm>
            <a:off x="1791450" y="1135825"/>
            <a:ext cx="719700" cy="542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Calibri"/>
                <a:ea typeface="Calibri"/>
                <a:cs typeface="Calibri"/>
                <a:sym typeface="Calibri"/>
              </a:rPr>
              <a:t>Men’s Section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6269425" y="957750"/>
            <a:ext cx="890100" cy="673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Calibri"/>
                <a:ea typeface="Calibri"/>
                <a:cs typeface="Calibri"/>
                <a:sym typeface="Calibri"/>
              </a:rPr>
              <a:t>Female’s</a:t>
            </a:r>
            <a:r>
              <a:rPr lang="zh-HK">
                <a:latin typeface="Calibri"/>
                <a:ea typeface="Calibri"/>
                <a:cs typeface="Calibri"/>
                <a:sym typeface="Calibri"/>
              </a:rPr>
              <a:t> Section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4">
            <a:alphaModFix/>
          </a:blip>
          <a:srcRect b="0" l="0" r="-10204" t="-16863"/>
          <a:stretch/>
        </p:blipFill>
        <p:spPr>
          <a:xfrm>
            <a:off x="139800" y="2918675"/>
            <a:ext cx="2840051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3150" y="1992200"/>
            <a:ext cx="2903401" cy="6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/>
          <p:nvPr/>
        </p:nvSpPr>
        <p:spPr>
          <a:xfrm>
            <a:off x="1529250" y="3958550"/>
            <a:ext cx="262200" cy="62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2"/>
          <p:cNvSpPr/>
          <p:nvPr/>
        </p:nvSpPr>
        <p:spPr>
          <a:xfrm flipH="1">
            <a:off x="4838950" y="1780850"/>
            <a:ext cx="1354200" cy="322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2464250" y="96225"/>
            <a:ext cx="44130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Main section of Mainpage</a:t>
            </a:r>
            <a:endParaRPr sz="2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75" y="127125"/>
            <a:ext cx="5191173" cy="324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221175" y="1541575"/>
            <a:ext cx="971400" cy="1835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75" y="3442850"/>
            <a:ext cx="2877000" cy="132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5">
            <a:alphaModFix/>
          </a:blip>
          <a:srcRect b="-49902" l="0" r="1912" t="0"/>
          <a:stretch/>
        </p:blipFill>
        <p:spPr>
          <a:xfrm>
            <a:off x="5593275" y="653825"/>
            <a:ext cx="3484124" cy="52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3125" y="3153125"/>
            <a:ext cx="3484125" cy="92176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/>
          <p:nvPr/>
        </p:nvSpPr>
        <p:spPr>
          <a:xfrm>
            <a:off x="5593275" y="1089700"/>
            <a:ext cx="3550800" cy="1024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</a:pPr>
            <a:r>
              <a:rPr lang="zh-H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 listens for a click.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</a:pPr>
            <a:r>
              <a:rPr lang="zh-H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goToMaleSection function is triggered  when we click male image or buyMale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5793963" y="4074875"/>
            <a:ext cx="3149400" cy="773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●"/>
            </a:pPr>
            <a:r>
              <a:rPr lang="zh-HK" sz="1200"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lang="zh-HK" sz="1200">
                <a:latin typeface="Comfortaa"/>
                <a:ea typeface="Comfortaa"/>
                <a:cs typeface="Comfortaa"/>
                <a:sym typeface="Comfortaa"/>
              </a:rPr>
              <a:t>function</a:t>
            </a:r>
            <a:r>
              <a:rPr lang="zh-HK" sz="1200">
                <a:latin typeface="Comfortaa"/>
                <a:ea typeface="Comfortaa"/>
                <a:cs typeface="Comfortaa"/>
                <a:sym typeface="Comfortaa"/>
              </a:rPr>
              <a:t> shows an alert and would </a:t>
            </a:r>
            <a:r>
              <a:rPr lang="zh-HK" sz="1200">
                <a:latin typeface="Comfortaa"/>
                <a:ea typeface="Comfortaa"/>
                <a:cs typeface="Comfortaa"/>
                <a:sym typeface="Comfortaa"/>
              </a:rPr>
              <a:t>navigate</a:t>
            </a:r>
            <a:r>
              <a:rPr lang="zh-HK" sz="1200">
                <a:latin typeface="Comfortaa"/>
                <a:ea typeface="Comfortaa"/>
                <a:cs typeface="Comfortaa"/>
                <a:sym typeface="Comfortaa"/>
              </a:rPr>
              <a:t> to the male products sections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7268475" y="2092275"/>
            <a:ext cx="185400" cy="1060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